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71" r:id="rId3"/>
    <p:sldId id="272" r:id="rId4"/>
    <p:sldId id="273" r:id="rId5"/>
    <p:sldId id="268" r:id="rId6"/>
    <p:sldId id="274" r:id="rId7"/>
    <p:sldId id="275" r:id="rId8"/>
    <p:sldId id="276" r:id="rId9"/>
    <p:sldId id="277" r:id="rId10"/>
    <p:sldId id="278" r:id="rId11"/>
    <p:sldId id="280" r:id="rId12"/>
    <p:sldId id="26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61" d="100"/>
          <a:sy n="61" d="100"/>
        </p:scale>
        <p:origin x="-6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30984" y="993228"/>
            <a:ext cx="5466175" cy="288509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" dirty="0" smtClean="0"/>
              <a:t>Tak działaliśmy </a:t>
            </a:r>
            <a:br>
              <a:rPr lang="pl" dirty="0" smtClean="0"/>
            </a:br>
            <a:r>
              <a:rPr lang="pl" dirty="0" smtClean="0"/>
              <a:t>w I semestrze 2016/2017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02093" y="4669221"/>
            <a:ext cx="6858002" cy="596462"/>
          </a:xfrm>
        </p:spPr>
        <p:txBody>
          <a:bodyPr rtlCol="0"/>
          <a:lstStyle/>
          <a:p>
            <a:pPr algn="r" rtl="0"/>
            <a:r>
              <a:rPr lang="pl" dirty="0" smtClean="0"/>
              <a:t>Duży Samorząd Uczniowski </a:t>
            </a:r>
            <a:r>
              <a:rPr lang="pl" dirty="0" smtClean="0">
                <a:sym typeface="Wingdings" panose="05000000000000000000" pitchFamily="2" charset="2"/>
              </a:rPr>
              <a:t></a:t>
            </a:r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139558" y="2210275"/>
            <a:ext cx="5384966" cy="372208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6122" y="236482"/>
            <a:ext cx="10058402" cy="767255"/>
          </a:xfrm>
        </p:spPr>
        <p:txBody>
          <a:bodyPr/>
          <a:lstStyle/>
          <a:p>
            <a:r>
              <a:rPr lang="pl-PL" dirty="0" smtClean="0"/>
              <a:t>Szkoła Demokracji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6122" y="1003737"/>
            <a:ext cx="11666481" cy="557048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pl-PL" dirty="0"/>
              <a:t>Program nakłada na SU szereg działań, z których musimy rozliczać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odpowiednich terminach, tworząc relację na koncie szkoły.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Aby </a:t>
            </a:r>
            <a:r>
              <a:rPr lang="pl-PL" dirty="0"/>
              <a:t>uzyskać certyfikat Szkoły Demokratycznej, musimy pozytywnie zaliczyć relację z 8 obszarów:</a:t>
            </a:r>
          </a:p>
          <a:p>
            <a:pPr lvl="0"/>
            <a:r>
              <a:rPr lang="pl-PL" dirty="0"/>
              <a:t>diagnoza szkoły,</a:t>
            </a:r>
          </a:p>
          <a:p>
            <a:pPr lvl="0"/>
            <a:r>
              <a:rPr lang="pl-PL" dirty="0"/>
              <a:t>wybory reprezentacji,</a:t>
            </a:r>
          </a:p>
          <a:p>
            <a:pPr lvl="0"/>
            <a:r>
              <a:rPr lang="pl-PL" dirty="0"/>
              <a:t>komunikacja i media,</a:t>
            </a:r>
          </a:p>
          <a:p>
            <a:pPr lvl="0"/>
            <a:r>
              <a:rPr lang="pl-PL" dirty="0"/>
              <a:t>działania uczniów,</a:t>
            </a:r>
          </a:p>
          <a:p>
            <a:pPr lvl="0"/>
            <a:r>
              <a:rPr lang="pl-PL" dirty="0"/>
              <a:t>podejmowanie decyzji,</a:t>
            </a:r>
          </a:p>
          <a:p>
            <a:pPr lvl="0"/>
            <a:r>
              <a:rPr lang="pl-PL" dirty="0"/>
              <a:t>uczenie się i nauczanie, </a:t>
            </a:r>
          </a:p>
          <a:p>
            <a:pPr lvl="0"/>
            <a:r>
              <a:rPr lang="pl-PL" dirty="0"/>
              <a:t>zasoby i kwestie formalne, </a:t>
            </a:r>
          </a:p>
          <a:p>
            <a:pPr lvl="0"/>
            <a:r>
              <a:rPr lang="pl-PL" dirty="0"/>
              <a:t>otwarta szkoła. 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74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73614" y="683960"/>
            <a:ext cx="5218386" cy="2973639"/>
          </a:xfrm>
        </p:spPr>
        <p:txBody>
          <a:bodyPr>
            <a:normAutofit/>
          </a:bodyPr>
          <a:lstStyle/>
          <a:p>
            <a:pPr algn="ctr"/>
            <a:r>
              <a:rPr lang="pl" sz="4800" dirty="0" smtClean="0"/>
              <a:t>Konkurs</a:t>
            </a:r>
            <a:br>
              <a:rPr lang="pl" sz="4800" dirty="0" smtClean="0"/>
            </a:br>
            <a:r>
              <a:rPr lang="pl" sz="4800" dirty="0" smtClean="0"/>
              <a:t>„Kto </a:t>
            </a:r>
            <a:r>
              <a:rPr lang="pl" sz="4800" dirty="0"/>
              <a:t>jest kto?”</a:t>
            </a:r>
            <a:endParaRPr lang="pl-PL" sz="48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01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5571" y="0"/>
            <a:ext cx="10058402" cy="935421"/>
          </a:xfrm>
        </p:spPr>
        <p:txBody>
          <a:bodyPr rtlCol="0"/>
          <a:lstStyle/>
          <a:p>
            <a:pPr algn="ctr" rtl="0"/>
            <a:r>
              <a:rPr lang="pl" dirty="0" smtClean="0"/>
              <a:t>Konkurs „Kto jest kto?”</a:t>
            </a:r>
            <a:endParaRPr lang="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441432" y="1695519"/>
            <a:ext cx="5423340" cy="3862551"/>
          </a:xfrm>
        </p:spPr>
        <p:txBody>
          <a:bodyPr rtlCol="0">
            <a:normAutofit/>
          </a:bodyPr>
          <a:lstStyle/>
          <a:p>
            <a:pPr marL="0" lvl="0" indent="0" algn="ctr">
              <a:buNone/>
            </a:pPr>
            <a:r>
              <a:rPr lang="pl-PL" sz="2000" dirty="0"/>
              <a:t>W ramach obchodów dnia Komisji Edukacji Narodowej zorganizowany został konkurs fotograficzny </a:t>
            </a:r>
            <a:r>
              <a:rPr lang="pl-PL" sz="2000" i="1" dirty="0"/>
              <a:t>„Kto jest kto?”</a:t>
            </a:r>
            <a:r>
              <a:rPr lang="pl-PL" sz="2000" dirty="0"/>
              <a:t>. Zadaniem uczniów było rozpoznanie nauczycieli, którzy byli na zdjęciach. Fotografie przedstawiały ich wizerunek z czasów dzieciństwa. Konkurs cieszył się ogromnym zainteresowaniem zarówno wśród </a:t>
            </a:r>
            <a:r>
              <a:rPr lang="pl-PL" sz="2000" dirty="0" smtClean="0"/>
              <a:t>uczniów, </a:t>
            </a:r>
            <a:r>
              <a:rPr lang="pl-PL" sz="2000" dirty="0"/>
              <a:t>jak i nauczycieli. Za konkurs odpowiedzialna była opiekunka SU Katarzyna Rylska. </a:t>
            </a:r>
            <a:endParaRPr lang="pl" sz="2000" dirty="0"/>
          </a:p>
        </p:txBody>
      </p:sp>
      <p:graphicFrame>
        <p:nvGraphicFramePr>
          <p:cNvPr id="5" name="Zawartość — symbol zastępczy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65993338"/>
              </p:ext>
            </p:extLst>
          </p:nvPr>
        </p:nvGraphicFramePr>
        <p:xfrm>
          <a:off x="6511158" y="2222937"/>
          <a:ext cx="5297214" cy="3326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39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80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1632">
                <a:tc>
                  <a:txBody>
                    <a:bodyPr/>
                    <a:lstStyle/>
                    <a:p>
                      <a:pPr rtl="0"/>
                      <a:r>
                        <a:rPr lang="pl" dirty="0" smtClean="0"/>
                        <a:t>I</a:t>
                      </a:r>
                      <a:r>
                        <a:rPr lang="pl" baseline="0" dirty="0" smtClean="0"/>
                        <a:t> miejsce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dirty="0" smtClean="0"/>
                        <a:t>Natalia Niziołek</a:t>
                      </a:r>
                      <a:endParaRPr dirty="0"/>
                    </a:p>
                  </a:txBody>
                  <a:tcPr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1632">
                <a:tc>
                  <a:txBody>
                    <a:bodyPr/>
                    <a:lstStyle/>
                    <a:p>
                      <a:pPr rtl="0"/>
                      <a:r>
                        <a:rPr lang="pl-PL" dirty="0" smtClean="0"/>
                        <a:t>II</a:t>
                      </a:r>
                      <a:r>
                        <a:rPr lang="pl-PL" baseline="0" dirty="0" smtClean="0"/>
                        <a:t> miejsce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dirty="0" smtClean="0"/>
                        <a:t>Lena</a:t>
                      </a:r>
                      <a:r>
                        <a:rPr lang="pl-PL" baseline="0" dirty="0" smtClean="0"/>
                        <a:t> Kobus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1632">
                <a:tc>
                  <a:txBody>
                    <a:bodyPr/>
                    <a:lstStyle/>
                    <a:p>
                      <a:pPr rtl="0"/>
                      <a:r>
                        <a:rPr lang="pl-PL" dirty="0" smtClean="0"/>
                        <a:t>II</a:t>
                      </a:r>
                      <a:r>
                        <a:rPr lang="pl-PL" baseline="0" dirty="0" smtClean="0"/>
                        <a:t> miejsce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dirty="0" smtClean="0"/>
                        <a:t>Gabrysia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Kołomańska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1632">
                <a:tc>
                  <a:txBody>
                    <a:bodyPr/>
                    <a:lstStyle/>
                    <a:p>
                      <a:pPr rtl="0"/>
                      <a:r>
                        <a:rPr lang="pl-PL" dirty="0" smtClean="0"/>
                        <a:t>III</a:t>
                      </a:r>
                      <a:r>
                        <a:rPr lang="pl-PL" baseline="0" dirty="0" smtClean="0"/>
                        <a:t> miejsce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pl-PL" dirty="0" smtClean="0"/>
                        <a:t>Anna</a:t>
                      </a:r>
                      <a:r>
                        <a:rPr lang="pl-PL" baseline="0" dirty="0" smtClean="0"/>
                        <a:t> Dylewska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6999889" y="1403132"/>
            <a:ext cx="431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Oto zwycięzcy: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97144" y="2380593"/>
            <a:ext cx="685800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700" dirty="0" smtClean="0"/>
              <a:t>Debata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Samorządów Klasowych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97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8936" y="1292774"/>
            <a:ext cx="6754484" cy="4367048"/>
          </a:xfrm>
        </p:spPr>
        <p:txBody>
          <a:bodyPr>
            <a:normAutofit/>
          </a:bodyPr>
          <a:lstStyle/>
          <a:p>
            <a:pPr algn="r"/>
            <a:r>
              <a:rPr lang="pl-PL" sz="3200" dirty="0"/>
              <a:t>Pod koniec października w kawiarence szkolnej odbyła się debata, na którą zostali zaproszeni przedstawiciele samorządów klasowych. W ramach debaty diagnozowaliśmy problemy uczniów w obszarze ich działań oraz podejmowania </a:t>
            </a:r>
            <a:r>
              <a:rPr lang="pl-PL" sz="3200" dirty="0" smtClean="0"/>
              <a:t>decyzji.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34" y="1714173"/>
            <a:ext cx="3524250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96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Poszukiwaliśmy </a:t>
            </a:r>
            <a:r>
              <a:rPr lang="pl-PL" dirty="0"/>
              <a:t>odpowiedzi na pytania: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301695" y="1667968"/>
            <a:ext cx="4358126" cy="4827423"/>
          </a:xfrm>
        </p:spPr>
        <p:txBody>
          <a:bodyPr>
            <a:normAutofit/>
          </a:bodyPr>
          <a:lstStyle/>
          <a:p>
            <a:r>
              <a:rPr lang="pl-PL" dirty="0" smtClean="0"/>
              <a:t>Jakie </a:t>
            </a:r>
            <a:r>
              <a:rPr lang="pl-PL" dirty="0"/>
              <a:t>są </a:t>
            </a:r>
            <a:r>
              <a:rPr lang="pl-PL" dirty="0" smtClean="0"/>
              <a:t>potrzeby uczniów w </a:t>
            </a:r>
            <a:r>
              <a:rPr lang="pl-PL" dirty="0"/>
              <a:t>obszarze działalności samorządu </a:t>
            </a:r>
            <a:r>
              <a:rPr lang="pl-PL" dirty="0" smtClean="0"/>
              <a:t>szkolnego?</a:t>
            </a:r>
          </a:p>
          <a:p>
            <a:r>
              <a:rPr lang="pl-PL" dirty="0" smtClean="0"/>
              <a:t>Czy </a:t>
            </a:r>
            <a:r>
              <a:rPr lang="pl-PL" dirty="0"/>
              <a:t>czują potrzebę angażowania się w </a:t>
            </a:r>
            <a:r>
              <a:rPr lang="pl-PL" dirty="0" smtClean="0"/>
              <a:t>działania?</a:t>
            </a:r>
          </a:p>
          <a:p>
            <a:r>
              <a:rPr lang="pl-PL" dirty="0" smtClean="0"/>
              <a:t>Jak </a:t>
            </a:r>
            <a:r>
              <a:rPr lang="pl-PL" dirty="0"/>
              <a:t>postrzegają swój udział w decyzjach podejmowanych w ich sprawach? 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825359" y="1667968"/>
            <a:ext cx="4951414" cy="4187952"/>
          </a:xfrm>
        </p:spPr>
        <p:txBody>
          <a:bodyPr>
            <a:normAutofit/>
          </a:bodyPr>
          <a:lstStyle/>
          <a:p>
            <a:r>
              <a:rPr lang="pl-PL" dirty="0"/>
              <a:t>Czy czują swobodę w działaniach na terenie </a:t>
            </a:r>
            <a:r>
              <a:rPr lang="pl-PL" dirty="0" smtClean="0"/>
              <a:t>szkoły?</a:t>
            </a:r>
          </a:p>
          <a:p>
            <a:r>
              <a:rPr lang="pl-PL" dirty="0" smtClean="0"/>
              <a:t>Czy </a:t>
            </a:r>
            <a:r>
              <a:rPr lang="pl-PL" dirty="0"/>
              <a:t>nauczyciele wspierają ich w tych działaniach?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394" y="4147118"/>
            <a:ext cx="2230655" cy="2224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63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2150" y="1229711"/>
            <a:ext cx="10058402" cy="5076496"/>
          </a:xfrm>
        </p:spPr>
        <p:txBody>
          <a:bodyPr>
            <a:normAutofit/>
          </a:bodyPr>
          <a:lstStyle/>
          <a:p>
            <a:pPr lvl="0" algn="ctr"/>
            <a:r>
              <a:rPr lang="pl-PL" sz="3200" dirty="0"/>
              <a:t>Podczas debaty uczniowie wykazali się dużą aktywnością, mieli wiele do powiedzenia,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kulturalny sposób dyskutowali ze sobą,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nawet </a:t>
            </a:r>
            <a:r>
              <a:rPr lang="pl-PL" sz="3200" dirty="0"/>
              <a:t>jeśli ich zdania były </a:t>
            </a:r>
            <a:r>
              <a:rPr lang="pl-PL" sz="3200" dirty="0" smtClean="0"/>
              <a:t>odmienne.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To </a:t>
            </a:r>
            <a:r>
              <a:rPr lang="pl-PL" sz="3200" dirty="0"/>
              <a:t>bardzo ciekawe doświadczenie, które na pewno będziemy powtarzać w przyszłości,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choć </a:t>
            </a:r>
            <a:r>
              <a:rPr lang="pl-PL" sz="3200" dirty="0"/>
              <a:t>mamy nadzieję do dialogu włączyć  również rodziców i nauczycieli.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57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42289" y="2002221"/>
            <a:ext cx="8396181" cy="1828800"/>
          </a:xfrm>
        </p:spPr>
        <p:txBody>
          <a:bodyPr/>
          <a:lstStyle/>
          <a:p>
            <a:pPr algn="r"/>
            <a:r>
              <a:rPr lang="pl-PL" dirty="0" smtClean="0"/>
              <a:t>Andrzejkowy Salonik Wróżb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532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98908" y="204951"/>
            <a:ext cx="5414416" cy="704193"/>
          </a:xfrm>
        </p:spPr>
        <p:txBody>
          <a:bodyPr>
            <a:normAutofit/>
          </a:bodyPr>
          <a:lstStyle/>
          <a:p>
            <a:r>
              <a:rPr lang="pl-PL" sz="2800" dirty="0"/>
              <a:t>Andrzejkowy Salonik Wróżb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79559" y="1968062"/>
            <a:ext cx="6533765" cy="447477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dirty="0"/>
              <a:t>W dniach 28 i 29 listopada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inicjatywy Samorządu Uczniowskiego w szkole  zorganizowane zostały obchody dnia św. Andrzeja. Uczniowie wspólnie bawili się </a:t>
            </a:r>
            <a:r>
              <a:rPr lang="pl-PL" dirty="0" smtClean="0"/>
              <a:t>w </a:t>
            </a:r>
            <a:r>
              <a:rPr lang="pl-PL" dirty="0"/>
              <a:t>salach i w bibliotece szkolnej. Wróżąc sobie i przepowiadając przyszłość mogli na chwilę oderwać się od rzeczywistości i przenieść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świat fantazji i marzeń.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7988">
            <a:off x="436178" y="569613"/>
            <a:ext cx="2212427" cy="165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6786">
            <a:off x="3132129" y="1141686"/>
            <a:ext cx="2175641" cy="1631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92" y="3326525"/>
            <a:ext cx="1708587" cy="227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82" y="4205452"/>
            <a:ext cx="2317531" cy="173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1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988" y="3760077"/>
            <a:ext cx="2995446" cy="224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98908" y="204951"/>
            <a:ext cx="5414416" cy="704193"/>
          </a:xfrm>
        </p:spPr>
        <p:txBody>
          <a:bodyPr>
            <a:normAutofit/>
          </a:bodyPr>
          <a:lstStyle/>
          <a:p>
            <a:r>
              <a:rPr lang="pl-PL" sz="2800" dirty="0"/>
              <a:t>Andrzejkowy Salonik Wróżb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99366" y="1292773"/>
            <a:ext cx="5533694" cy="47138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dirty="0"/>
              <a:t>Wszyscy gorączkowo czekali na to, by dowiedzieć się, kto jako pierwszy z klasy zmieni stan cywilny, będzie bogaty i komu powiedzie się w życiu. Wróżby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butów, z kart, wróżba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sercami, rzucanie za siebie sznurka, przedmioty ukryte pod spodeczkami to tylko niektóre ze sposobów na poznanie przyszłości. Andrzejki dostarczyły uczniom dużych emocji i sporo śmiechu.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414">
            <a:off x="3482401" y="1922158"/>
            <a:ext cx="2944863" cy="2208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0448">
            <a:off x="444434" y="700678"/>
            <a:ext cx="2860566" cy="2145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30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263" y="204951"/>
            <a:ext cx="6195848" cy="4430111"/>
          </a:xfrm>
        </p:spPr>
        <p:txBody>
          <a:bodyPr>
            <a:normAutofit/>
          </a:bodyPr>
          <a:lstStyle/>
          <a:p>
            <a:pPr lvl="0"/>
            <a:r>
              <a:rPr lang="pl-PL" sz="3200" dirty="0"/>
              <a:t>Prace Samorządu Uczniowskiego rozpoczęły się w drugiej połowie września</a:t>
            </a:r>
            <a:r>
              <a:rPr lang="pl-PL" sz="3200" dirty="0" smtClean="0"/>
              <a:t>.</a:t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 </a:t>
            </a:r>
            <a:r>
              <a:rPr lang="pl-PL" sz="3200" dirty="0"/>
              <a:t>wyborach samorządów klasowych odbyło się spotkanie ich przedstawicieli z opiekunem SU.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980" y="4252399"/>
            <a:ext cx="617597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7557" y="0"/>
            <a:ext cx="10058402" cy="121920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Dyskoteka andrzejkowa</a:t>
            </a:r>
            <a:endParaRPr lang="pl-PL" sz="4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29463" y="1626475"/>
            <a:ext cx="4736496" cy="42291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3200" dirty="0"/>
              <a:t>Również w listopadzie odbyła się dyskoteka dla klas 4-6, za którą odpowiedzialna była p. Joanna Nowakowska wraz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z </a:t>
            </a:r>
            <a:r>
              <a:rPr lang="pl-PL" sz="3200" dirty="0"/>
              <a:t>klasą 5c.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8369">
            <a:off x="536833" y="1650314"/>
            <a:ext cx="4816599" cy="31990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04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95778" y="1923394"/>
            <a:ext cx="6858002" cy="1828800"/>
          </a:xfrm>
        </p:spPr>
        <p:txBody>
          <a:bodyPr/>
          <a:lstStyle/>
          <a:p>
            <a:r>
              <a:rPr lang="pl-PL" dirty="0" smtClean="0"/>
              <a:t>Asy z czwartej klasy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11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9545" y="1421524"/>
            <a:ext cx="5934676" cy="4229100"/>
          </a:xfrm>
        </p:spPr>
        <p:txBody>
          <a:bodyPr/>
          <a:lstStyle/>
          <a:p>
            <a:pPr marL="0" lvl="0" indent="0">
              <a:buNone/>
            </a:pPr>
            <a:r>
              <a:rPr lang="pl-PL" dirty="0"/>
              <a:t>W ramach działań integracyjnych odbył </a:t>
            </a:r>
            <a:r>
              <a:rPr lang="pl-PL" dirty="0" smtClean="0"/>
              <a:t>się </a:t>
            </a:r>
            <a:r>
              <a:rPr lang="pl-PL" dirty="0"/>
              <a:t>konkurs „Asy </a:t>
            </a:r>
            <a:r>
              <a:rPr lang="pl-PL" dirty="0" smtClean="0"/>
              <a:t>z </a:t>
            </a:r>
            <a:r>
              <a:rPr lang="pl-PL" dirty="0"/>
              <a:t>czwartej klasy”, na który zaproszono wszystkie klasy czwarte wraz </a:t>
            </a:r>
            <a:r>
              <a:rPr lang="pl-PL" dirty="0" smtClean="0"/>
              <a:t>z </a:t>
            </a:r>
            <a:r>
              <a:rPr lang="pl-PL" dirty="0"/>
              <a:t>wychowawcami. Jak co roku impreza </a:t>
            </a:r>
            <a:r>
              <a:rPr lang="pl-PL" dirty="0" smtClean="0"/>
              <a:t>cieszyła </a:t>
            </a:r>
            <a:r>
              <a:rPr lang="pl-PL" dirty="0"/>
              <a:t>się ogromnym zainteresowaniem nie tylko czwartoklasistów, ale również ich rodzin. To wielkie przedsięwzięcie przygotowały p. Agnieszka Szymczyk i p. Aneta Cieszkowska.</a:t>
            </a: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03" y="1487838"/>
            <a:ext cx="4929541" cy="35211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0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43579" y="2634712"/>
            <a:ext cx="7853473" cy="106938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Samorządności ciąg dalszy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38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58739" y="991892"/>
            <a:ext cx="4928461" cy="4974955"/>
          </a:xfrm>
        </p:spPr>
        <p:txBody>
          <a:bodyPr>
            <a:normAutofit/>
          </a:bodyPr>
          <a:lstStyle/>
          <a:p>
            <a:pPr marL="0" lvl="0" indent="0" algn="r">
              <a:buNone/>
            </a:pPr>
            <a:r>
              <a:rPr lang="pl-PL" dirty="0"/>
              <a:t>W grudniu przedstawicielki SU zorganizowały ankietę dla uczniów, związaną z ustaleniem, jakie są ich potrzeby w zakresie nauczania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uczenia </a:t>
            </a:r>
            <a:r>
              <a:rPr lang="pl-PL" dirty="0" smtClean="0"/>
              <a:t>się.</a:t>
            </a:r>
          </a:p>
          <a:p>
            <a:pPr marL="0" lvl="0" indent="0" algn="r">
              <a:buNone/>
            </a:pPr>
            <a:r>
              <a:rPr lang="pl-PL" dirty="0" smtClean="0"/>
              <a:t>Ankietę </a:t>
            </a:r>
            <a:r>
              <a:rPr lang="pl-PL" dirty="0"/>
              <a:t>poprzedziło spotkanie, na którym zastanawiały się jakie pytania chciałyby zadać uczniom. </a:t>
            </a:r>
            <a:r>
              <a:rPr lang="pl-PL" dirty="0" smtClean="0"/>
              <a:t>Sondaż </a:t>
            </a:r>
            <a:r>
              <a:rPr lang="pl-PL" dirty="0"/>
              <a:t>przeprowadzono na przerwach. </a:t>
            </a:r>
            <a:endParaRPr lang="pl-PL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" y="547163"/>
            <a:ext cx="2641332" cy="1980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56" y="1493105"/>
            <a:ext cx="2518797" cy="1889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5" y="3611106"/>
            <a:ext cx="2521058" cy="1890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14" y="4365558"/>
            <a:ext cx="2658282" cy="1993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2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25" y="860960"/>
            <a:ext cx="2606621" cy="1954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487118" y="860960"/>
            <a:ext cx="51107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800" dirty="0"/>
              <a:t>Wnioski </a:t>
            </a:r>
            <a:br>
              <a:rPr lang="pl-PL" sz="2800" dirty="0"/>
            </a:br>
            <a:r>
              <a:rPr lang="pl-PL" sz="2800" dirty="0"/>
              <a:t>z przeprowadzonej ankiety trafią do Rady SU i na najbliższym spotkaniu ustalimy, jakie działania w tej sprawie będziemy podejmować.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3" y="596686"/>
            <a:ext cx="2782268" cy="2086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97" y="3533614"/>
            <a:ext cx="2580791" cy="1935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54" y="3766088"/>
            <a:ext cx="2668615" cy="2001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09" y="4420045"/>
            <a:ext cx="2797767" cy="2098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4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74101" y="2371241"/>
            <a:ext cx="6858002" cy="1828800"/>
          </a:xfrm>
        </p:spPr>
        <p:txBody>
          <a:bodyPr/>
          <a:lstStyle/>
          <a:p>
            <a:pPr algn="ctr"/>
            <a:r>
              <a:rPr lang="pl-PL" dirty="0" smtClean="0"/>
              <a:t>Podsumowanie pracy w I semestrze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7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1262" y="1331161"/>
            <a:ext cx="6420467" cy="511444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dirty="0"/>
              <a:t>Na zakończenie semestru I </a:t>
            </a:r>
            <a:r>
              <a:rPr lang="pl-PL" dirty="0" smtClean="0"/>
              <a:t>odbył się</a:t>
            </a:r>
          </a:p>
          <a:p>
            <a:pPr marL="0" lvl="0" indent="0" algn="ctr">
              <a:buNone/>
            </a:pPr>
            <a:r>
              <a:rPr lang="pl-PL" b="1" dirty="0" smtClean="0"/>
              <a:t>Apel </a:t>
            </a:r>
            <a:r>
              <a:rPr lang="pl-PL" b="1" dirty="0"/>
              <a:t>P</a:t>
            </a:r>
            <a:r>
              <a:rPr lang="pl-PL" b="1" dirty="0" smtClean="0"/>
              <a:t>odsumowujący Pracę Samorządu Uczniowskiego</a:t>
            </a:r>
          </a:p>
          <a:p>
            <a:pPr marL="0" lvl="0" indent="0" algn="ctr">
              <a:buNone/>
            </a:pPr>
            <a:r>
              <a:rPr lang="pl-PL" dirty="0" smtClean="0"/>
              <a:t>połączony </a:t>
            </a:r>
            <a:r>
              <a:rPr lang="pl-PL" dirty="0"/>
              <a:t>z rozdaniem nagród w konkursach organizowanych przez SU oraz inne zespoły przedmiotowe. Podczas apelu </a:t>
            </a:r>
            <a:r>
              <a:rPr lang="pl-PL" dirty="0" smtClean="0"/>
              <a:t>zostały </a:t>
            </a:r>
            <a:r>
              <a:rPr lang="pl-PL" dirty="0"/>
              <a:t>przypomniane zasady bezpiecznego wypoczynku zimowego. Za przygotowanie prezentacji odpowiedzialna jest klasa 5d.</a:t>
            </a:r>
          </a:p>
          <a:p>
            <a:pPr algn="ctr"/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33" y="705175"/>
            <a:ext cx="2968247" cy="2226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32" y="3707971"/>
            <a:ext cx="2968247" cy="2226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1226" y="0"/>
            <a:ext cx="10058402" cy="5656881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Dziękujemy wszystkim uczniom za zaangażowanie w Nasze działania. Liczymy na więcej w II semestrze.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>Pozdrawiamy!!!</a:t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Zosia, Klaudia, Martyna</a:t>
            </a:r>
            <a:br>
              <a:rPr lang="pl-PL" sz="2800" dirty="0" smtClean="0"/>
            </a:br>
            <a:r>
              <a:rPr lang="pl-PL" sz="2800" dirty="0" smtClean="0"/>
              <a:t>Przedstawicielki Dużego Samorządu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14" y="4974956"/>
            <a:ext cx="1378533" cy="1319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468416">
            <a:off x="6992432" y="2324822"/>
            <a:ext cx="4624302" cy="2969289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" y="997418"/>
            <a:ext cx="7716180" cy="5121165"/>
          </a:xfrm>
        </p:spPr>
        <p:txBody>
          <a:bodyPr/>
          <a:lstStyle/>
          <a:p>
            <a:pPr lvl="0"/>
            <a:r>
              <a:rPr lang="pl-PL" dirty="0"/>
              <a:t>Na pierwszym spotkaniu został przypomniany regulamin wyborów do Samorządu Szkolnego oraz zatwierdzono plan pracy Samorządu Uczniowskiego na najbliższy </a:t>
            </a:r>
            <a:r>
              <a:rPr lang="pl-PL" dirty="0" smtClean="0"/>
              <a:t>rok.</a:t>
            </a:r>
          </a:p>
          <a:p>
            <a:pPr lvl="0"/>
            <a:r>
              <a:rPr lang="pl-PL" dirty="0" smtClean="0"/>
              <a:t>Każda </a:t>
            </a:r>
            <a:r>
              <a:rPr lang="pl-PL" dirty="0"/>
              <a:t>klasa drogą losowania otrzymała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ciągu roku szkolnego określone zadanie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 wykonania.</a:t>
            </a:r>
          </a:p>
          <a:p>
            <a:pPr lvl="0"/>
            <a:r>
              <a:rPr lang="pl-PL" dirty="0" smtClean="0"/>
              <a:t>W </a:t>
            </a:r>
            <a:r>
              <a:rPr lang="pl-PL" dirty="0"/>
              <a:t>bieżącym roku szkolnym ustaliliśmy współpracę opartą na swobodnych działaniach uczniów, aby pobudzić ich aktywność.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6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1170" y="1939158"/>
            <a:ext cx="7289067" cy="4256689"/>
          </a:xfrm>
        </p:spPr>
        <p:txBody>
          <a:bodyPr>
            <a:normAutofit/>
          </a:bodyPr>
          <a:lstStyle/>
          <a:p>
            <a:r>
              <a:rPr lang="pl-PL" sz="2800" dirty="0"/>
              <a:t>Pod koniec września odbyły się wybory do samorządu szkolnego. Poprzedziła je kampania wyborcza, która polegała na przygotowaniu plakatów przez kandydatów i powieszenie ich na tablicy SU, aby społeczność uczniowska mogła ich bliżej </a:t>
            </a:r>
            <a:r>
              <a:rPr lang="pl-PL" sz="2800" dirty="0" smtClean="0"/>
              <a:t>poznać.</a:t>
            </a:r>
            <a:br>
              <a:rPr lang="pl-PL" sz="2800" dirty="0" smtClean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W </a:t>
            </a:r>
            <a:r>
              <a:rPr lang="pl-PL" sz="2800" dirty="0"/>
              <a:t>głosowaniu mógł wziąć udział każdy uczeń kl.4-6.</a:t>
            </a:r>
          </a:p>
        </p:txBody>
      </p:sp>
      <p:sp>
        <p:nvSpPr>
          <p:cNvPr id="4" name="Tytuł 5"/>
          <p:cNvSpPr txBox="1">
            <a:spLocks/>
          </p:cNvSpPr>
          <p:nvPr/>
        </p:nvSpPr>
        <p:spPr>
          <a:xfrm>
            <a:off x="709448" y="819808"/>
            <a:ext cx="6085490" cy="827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" smtClean="0"/>
              <a:t>Kampania wyborcza</a:t>
            </a:r>
            <a:endParaRPr lang="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14" y="435702"/>
            <a:ext cx="2107044" cy="1580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604">
            <a:off x="7739217" y="2477869"/>
            <a:ext cx="2336849" cy="175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870" y="4692391"/>
            <a:ext cx="2422355" cy="1816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26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882869" y="346841"/>
            <a:ext cx="10619117" cy="814552"/>
          </a:xfrm>
        </p:spPr>
        <p:txBody>
          <a:bodyPr rtlCol="0">
            <a:normAutofit/>
          </a:bodyPr>
          <a:lstStyle/>
          <a:p>
            <a:pPr rtl="0"/>
            <a:r>
              <a:rPr lang="pl" sz="3200" dirty="0" smtClean="0"/>
              <a:t>W bieżącym roku szkolnym działamy w składzie:</a:t>
            </a:r>
            <a:endParaRPr lang="pl" sz="3200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1645"/>
          <a:stretch>
            <a:fillRect/>
          </a:stretch>
        </p:blipFill>
        <p:spPr>
          <a:xfrm rot="5400000">
            <a:off x="1219199" y="1855242"/>
            <a:ext cx="2776538" cy="2714625"/>
          </a:xfrm>
        </p:spPr>
      </p:pic>
      <p:sp>
        <p:nvSpPr>
          <p:cNvPr id="9" name="Tekst — symbol zastępczy 8"/>
          <p:cNvSpPr>
            <a:spLocks noGrp="1"/>
          </p:cNvSpPr>
          <p:nvPr>
            <p:ph type="body" sz="half" idx="2"/>
          </p:nvPr>
        </p:nvSpPr>
        <p:spPr>
          <a:xfrm>
            <a:off x="380874" y="4989654"/>
            <a:ext cx="3871461" cy="2225905"/>
          </a:xfrm>
        </p:spPr>
        <p:txBody>
          <a:bodyPr rtlCol="0">
            <a:normAutofit/>
          </a:bodyPr>
          <a:lstStyle/>
          <a:p>
            <a:pPr algn="ctr"/>
            <a:r>
              <a:rPr lang="pl-PL" dirty="0" smtClean="0"/>
              <a:t>Jestem Zosia. </a:t>
            </a:r>
            <a:r>
              <a:rPr lang="pl-PL" dirty="0"/>
              <a:t>Mam jedenaście lat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chodzę do szóstej </a:t>
            </a:r>
            <a:r>
              <a:rPr lang="pl-PL" dirty="0" smtClean="0"/>
              <a:t>klasy. Chciałam  </a:t>
            </a:r>
            <a:r>
              <a:rPr lang="pl-PL" dirty="0"/>
              <a:t>zostać przedstawicielką samorządu, ponieważ chcę aby szkoła z roku na rok stawała się lepsza.  </a:t>
            </a:r>
          </a:p>
          <a:p>
            <a:pPr algn="ctr" rtl="0"/>
            <a:endParaRPr lang="en-US" dirty="0"/>
          </a:p>
        </p:txBody>
      </p:sp>
      <p:pic>
        <p:nvPicPr>
          <p:cNvPr id="37" name="Symbol zastępczy obrazu 36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b="4192"/>
          <a:stretch>
            <a:fillRect/>
          </a:stretch>
        </p:blipFill>
        <p:spPr/>
      </p:pic>
      <p:sp>
        <p:nvSpPr>
          <p:cNvPr id="31" name="Tekst — symbol zastępczy 8"/>
          <p:cNvSpPr>
            <a:spLocks noGrp="1"/>
          </p:cNvSpPr>
          <p:nvPr>
            <p:ph type="body" sz="half" idx="2"/>
          </p:nvPr>
        </p:nvSpPr>
        <p:spPr>
          <a:xfrm>
            <a:off x="4153332" y="4852129"/>
            <a:ext cx="4157623" cy="2225905"/>
          </a:xfrm>
        </p:spPr>
        <p:txBody>
          <a:bodyPr rtlCol="0">
            <a:normAutofit/>
          </a:bodyPr>
          <a:lstStyle/>
          <a:p>
            <a:pPr algn="ctr"/>
            <a:r>
              <a:rPr lang="pl-PL" dirty="0" smtClean="0"/>
              <a:t>Mam </a:t>
            </a:r>
            <a:r>
              <a:rPr lang="pl-PL" dirty="0"/>
              <a:t>na imię </a:t>
            </a:r>
            <a:r>
              <a:rPr lang="pl-PL" dirty="0" smtClean="0"/>
              <a:t>Klaudia. Jestem </a:t>
            </a:r>
            <a:r>
              <a:rPr lang="pl-PL" dirty="0"/>
              <a:t>osobą odpowiedzialną, gotową dbać</a:t>
            </a:r>
            <a:br>
              <a:rPr lang="pl-PL" dirty="0"/>
            </a:br>
            <a:r>
              <a:rPr lang="pl-PL" dirty="0"/>
              <a:t>o dobro wszystkich uczniów naszej szkoły</a:t>
            </a:r>
            <a:r>
              <a:rPr lang="pl-PL" dirty="0" smtClean="0"/>
              <a:t>. </a:t>
            </a:r>
            <a:r>
              <a:rPr lang="pl-PL" dirty="0"/>
              <a:t>Zgłosiłam się </a:t>
            </a:r>
            <a:r>
              <a:rPr lang="pl-PL" dirty="0" smtClean="0"/>
              <a:t>do SU, </a:t>
            </a:r>
            <a:r>
              <a:rPr lang="pl-PL" dirty="0"/>
              <a:t>ponieważ lubię pomagać </a:t>
            </a:r>
            <a:r>
              <a:rPr lang="pl-PL" dirty="0" smtClean="0"/>
              <a:t>innym,</a:t>
            </a:r>
            <a:r>
              <a:rPr lang="pl-PL" dirty="0"/>
              <a:t> </a:t>
            </a:r>
            <a:r>
              <a:rPr lang="pl-PL" dirty="0" smtClean="0"/>
              <a:t>a </a:t>
            </a:r>
            <a:r>
              <a:rPr lang="pl-PL" dirty="0"/>
              <a:t>przy okazji jest to dla mnie nowe wyzwanie.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 rtl="0"/>
            <a:endParaRPr lang="en-US" dirty="0"/>
          </a:p>
        </p:txBody>
      </p:sp>
      <p:sp>
        <p:nvSpPr>
          <p:cNvPr id="32" name="Tekst — symbol zastępczy 8"/>
          <p:cNvSpPr>
            <a:spLocks noGrp="1"/>
          </p:cNvSpPr>
          <p:nvPr>
            <p:ph type="body" sz="half" idx="2"/>
          </p:nvPr>
        </p:nvSpPr>
        <p:spPr>
          <a:xfrm>
            <a:off x="8024793" y="4989654"/>
            <a:ext cx="3505446" cy="2225905"/>
          </a:xfrm>
        </p:spPr>
        <p:txBody>
          <a:bodyPr rtlCol="0">
            <a:normAutofit/>
          </a:bodyPr>
          <a:lstStyle/>
          <a:p>
            <a:pPr algn="ctr"/>
            <a:r>
              <a:rPr lang="pl-PL" dirty="0" smtClean="0"/>
              <a:t>Mam </a:t>
            </a:r>
            <a:r>
              <a:rPr lang="pl-PL" dirty="0"/>
              <a:t>na imię Martyna i mam 10 lat. Zgłosiłam się do samorządu szkolnego bo chcę spróbować czegoś nowego.</a:t>
            </a:r>
          </a:p>
          <a:p>
            <a:pPr algn="ctr"/>
            <a:endParaRPr lang="en-US" dirty="0"/>
          </a:p>
        </p:txBody>
      </p:sp>
      <p:sp>
        <p:nvSpPr>
          <p:cNvPr id="34" name="AutoShape 23" descr="😊"/>
          <p:cNvSpPr>
            <a:spLocks noChangeAspect="1" noChangeArrowheads="1"/>
          </p:cNvSpPr>
          <p:nvPr/>
        </p:nvSpPr>
        <p:spPr bwMode="auto">
          <a:xfrm>
            <a:off x="16652875" y="-288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5" name="AutoShape 24" descr="😊"/>
          <p:cNvSpPr>
            <a:spLocks noChangeAspect="1" noChangeArrowheads="1"/>
          </p:cNvSpPr>
          <p:nvPr/>
        </p:nvSpPr>
        <p:spPr bwMode="auto">
          <a:xfrm>
            <a:off x="644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8" name="Symbol zastępczy obrazu 37"/>
          <p:cNvPicPr>
            <a:picLocks noGrp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r="23649"/>
          <a:stretch>
            <a:fillRect/>
          </a:stretch>
        </p:blipFill>
        <p:spPr>
          <a:xfrm rot="5400000">
            <a:off x="4720924" y="1824285"/>
            <a:ext cx="2715768" cy="277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2813" y="2806262"/>
            <a:ext cx="7308360" cy="1008993"/>
          </a:xfrm>
        </p:spPr>
        <p:txBody>
          <a:bodyPr/>
          <a:lstStyle/>
          <a:p>
            <a:r>
              <a:rPr lang="pl-PL" i="1" dirty="0"/>
              <a:t>„Dzieciaki ważą plecaki”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09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490" y="551793"/>
            <a:ext cx="7038262" cy="5461438"/>
          </a:xfrm>
        </p:spPr>
        <p:txBody>
          <a:bodyPr/>
          <a:lstStyle/>
          <a:p>
            <a:pPr lvl="0" algn="r"/>
            <a:r>
              <a:rPr lang="pl-PL" dirty="0"/>
              <a:t>W październiku Odbyła się akcja </a:t>
            </a:r>
            <a:r>
              <a:rPr lang="pl-PL" b="1" i="1" dirty="0"/>
              <a:t>„Dzieciaki ważą plecaki”</a:t>
            </a:r>
            <a:r>
              <a:rPr lang="pl-PL" i="1" dirty="0"/>
              <a:t>,</a:t>
            </a:r>
            <a:r>
              <a:rPr lang="pl-PL" b="1" dirty="0"/>
              <a:t> </a:t>
            </a:r>
            <a:r>
              <a:rPr lang="pl-PL" dirty="0"/>
              <a:t>która miała na celu sprawdzenie ciężaru jaki uczniowie codziennie dźwigają na </a:t>
            </a:r>
            <a:r>
              <a:rPr lang="pl-PL" dirty="0" smtClean="0"/>
              <a:t>plecach.</a:t>
            </a:r>
          </a:p>
          <a:p>
            <a:pPr lvl="0" algn="r"/>
            <a:r>
              <a:rPr lang="pl-PL" dirty="0" smtClean="0"/>
              <a:t>Przy </a:t>
            </a:r>
            <a:r>
              <a:rPr lang="pl-PL" dirty="0"/>
              <a:t>współpracy z wychowawcami klas uświadamialiśmy uczniów, jak ważne dla ich zdrowia jest dbanie o to, aby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plecakach znajdowały się tylko niezbędne </a:t>
            </a:r>
            <a:r>
              <a:rPr lang="pl-PL" dirty="0" smtClean="0"/>
              <a:t>rzeczy.</a:t>
            </a:r>
          </a:p>
          <a:p>
            <a:pPr lvl="0" algn="r"/>
            <a:r>
              <a:rPr lang="pl-PL" dirty="0" smtClean="0"/>
              <a:t>W </a:t>
            </a:r>
            <a:r>
              <a:rPr lang="pl-PL" dirty="0"/>
              <a:t>tym roku statystyki wypadły nieco lepiej. Mamy nadzieję, że powtarzająca się co roku akcja zmobilizuje uczniów do dbania o własne zdrowie.</a:t>
            </a:r>
          </a:p>
          <a:p>
            <a:pPr algn="r"/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92427">
            <a:off x="744920" y="2074689"/>
            <a:ext cx="3149163" cy="18737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08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1737" y="1560785"/>
            <a:ext cx="7592140" cy="1198179"/>
          </a:xfrm>
        </p:spPr>
        <p:txBody>
          <a:bodyPr/>
          <a:lstStyle/>
          <a:p>
            <a:r>
              <a:rPr lang="pl-PL" dirty="0" smtClean="0"/>
              <a:t>Uczymy się demokracji </a:t>
            </a:r>
            <a:r>
              <a:rPr lang="pl-PL" dirty="0" smtClean="0"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429" y="3000265"/>
            <a:ext cx="1717784" cy="15173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374" y="3073153"/>
            <a:ext cx="2095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384960" y="1319048"/>
            <a:ext cx="6759040" cy="467184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7653" y="551793"/>
            <a:ext cx="10058402" cy="767255"/>
          </a:xfrm>
        </p:spPr>
        <p:txBody>
          <a:bodyPr/>
          <a:lstStyle/>
          <a:p>
            <a:r>
              <a:rPr lang="pl-PL" dirty="0" smtClean="0"/>
              <a:t>Szkoła Demokracji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6028" y="2272862"/>
            <a:ext cx="10058400" cy="2787869"/>
          </a:xfrm>
        </p:spPr>
        <p:txBody>
          <a:bodyPr/>
          <a:lstStyle/>
          <a:p>
            <a:pPr algn="ctr"/>
            <a:r>
              <a:rPr lang="pl-PL" dirty="0"/>
              <a:t>Również w październiku podjęliśmy decyzję o przystąpieniu do programu Centrum Edukacji Obywatelskiej pod hasłem </a:t>
            </a:r>
            <a:r>
              <a:rPr lang="pl-PL" sz="3200" b="1" dirty="0"/>
              <a:t>„Szkoła Demokracji</a:t>
            </a:r>
            <a:r>
              <a:rPr lang="pl-PL" sz="3200" b="1" dirty="0" smtClean="0"/>
              <a:t>”</a:t>
            </a:r>
            <a:r>
              <a:rPr lang="pl-PL" dirty="0" smtClean="0"/>
              <a:t>.</a:t>
            </a:r>
          </a:p>
          <a:p>
            <a:pPr algn="ctr"/>
            <a:r>
              <a:rPr lang="pl-PL" dirty="0" smtClean="0"/>
              <a:t>Projekt </a:t>
            </a:r>
            <a:r>
              <a:rPr lang="pl-PL" dirty="0"/>
              <a:t>rozpoczął się udziałem opiekuna SU w Webinarium konsultacyjnym oraz założeniem konta szkoły na platformie Szkoły Demokracji</a:t>
            </a:r>
            <a:r>
              <a:rPr lang="pl-PL" dirty="0" smtClean="0"/>
              <a:t>.</a:t>
            </a:r>
          </a:p>
          <a:p>
            <a:pPr marL="0" indent="0" algn="ctr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53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544</TotalTime>
  <Words>619</Words>
  <Application>Microsoft Office PowerPoint</Application>
  <PresentationFormat>Niestandardowy</PresentationFormat>
  <Paragraphs>70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Ilustracja natury 16:9</vt:lpstr>
      <vt:lpstr>Tak działaliśmy  w I semestrze 2016/2017</vt:lpstr>
      <vt:lpstr>Prace Samorządu Uczniowskiego rozpoczęły się w drugiej połowie września.  Po wyborach samorządów klasowych odbyło się spotkanie ich przedstawicieli z opiekunem SU. </vt:lpstr>
      <vt:lpstr>Prezentacja programu PowerPoint</vt:lpstr>
      <vt:lpstr>Pod koniec września odbyły się wybory do samorządu szkolnego. Poprzedziła je kampania wyborcza, która polegała na przygotowaniu plakatów przez kandydatów i powieszenie ich na tablicy SU, aby społeczność uczniowska mogła ich bliżej poznać.  W głosowaniu mógł wziąć udział każdy uczeń kl.4-6.</vt:lpstr>
      <vt:lpstr>W bieżącym roku szkolnym działamy w składzie:</vt:lpstr>
      <vt:lpstr>„Dzieciaki ważą plecaki”</vt:lpstr>
      <vt:lpstr>Prezentacja programu PowerPoint</vt:lpstr>
      <vt:lpstr>Uczymy się demokracji </vt:lpstr>
      <vt:lpstr>Szkoła Demokracji</vt:lpstr>
      <vt:lpstr>Szkoła Demokracji</vt:lpstr>
      <vt:lpstr>Konkurs „Kto jest kto?”</vt:lpstr>
      <vt:lpstr>Konkurs „Kto jest kto?”</vt:lpstr>
      <vt:lpstr>Debata Samorządów Klasowych</vt:lpstr>
      <vt:lpstr>Pod koniec października w kawiarence szkolnej odbyła się debata, na którą zostali zaproszeni przedstawiciele samorządów klasowych. W ramach debaty diagnozowaliśmy problemy uczniów w obszarze ich działań oraz podejmowania decyzji.</vt:lpstr>
      <vt:lpstr>Poszukiwaliśmy odpowiedzi na pytania:</vt:lpstr>
      <vt:lpstr>Podczas debaty uczniowie wykazali się dużą aktywnością, mieli wiele do powiedzenia,  w kulturalny sposób dyskutowali ze sobą,  nawet jeśli ich zdania były odmienne.  To bardzo ciekawe doświadczenie, które na pewno będziemy powtarzać w przyszłości,  choć mamy nadzieję do dialogu włączyć  również rodziców i nauczycieli. </vt:lpstr>
      <vt:lpstr>Andrzejkowy Salonik Wróżb</vt:lpstr>
      <vt:lpstr>Andrzejkowy Salonik Wróżb</vt:lpstr>
      <vt:lpstr>Andrzejkowy Salonik Wróżb</vt:lpstr>
      <vt:lpstr>Dyskoteka andrzejkowa</vt:lpstr>
      <vt:lpstr>Asy z czwartej klasy</vt:lpstr>
      <vt:lpstr>Prezentacja programu PowerPoint</vt:lpstr>
      <vt:lpstr>Samorządności ciąg dalszy </vt:lpstr>
      <vt:lpstr>Prezentacja programu PowerPoint</vt:lpstr>
      <vt:lpstr>Prezentacja programu PowerPoint</vt:lpstr>
      <vt:lpstr>Podsumowanie pracy w I semestrze</vt:lpstr>
      <vt:lpstr>Prezentacja programu PowerPoint</vt:lpstr>
      <vt:lpstr>Dziękujemy wszystkim uczniom za zaangażowanie w Nasze działania. Liczymy na więcej w II semestrze.  Pozdrawiamy!!!  Zosia, Klaudia, Martyna Przedstawicielki Dużego Samorządu  </vt:lpstr>
    </vt:vector>
  </TitlesOfParts>
  <Company>Edukacja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 działaliśmy  w I semestrze 2016/2017</dc:title>
  <dc:creator>k.rylska</dc:creator>
  <cp:lastModifiedBy>k.rylska</cp:lastModifiedBy>
  <cp:revision>31</cp:revision>
  <dcterms:created xsi:type="dcterms:W3CDTF">2017-02-07T12:29:26Z</dcterms:created>
  <dcterms:modified xsi:type="dcterms:W3CDTF">2017-03-01T14:05:27Z</dcterms:modified>
</cp:coreProperties>
</file>