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0" r:id="rId2"/>
    <p:sldId id="259" r:id="rId3"/>
    <p:sldId id="264" r:id="rId4"/>
    <p:sldId id="271" r:id="rId5"/>
    <p:sldId id="266" r:id="rId6"/>
    <p:sldId id="272" r:id="rId7"/>
    <p:sldId id="263" r:id="rId8"/>
    <p:sldId id="268"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4660"/>
  </p:normalViewPr>
  <p:slideViewPr>
    <p:cSldViewPr>
      <p:cViewPr>
        <p:scale>
          <a:sx n="80" d="100"/>
          <a:sy n="80" d="100"/>
        </p:scale>
        <p:origin x="-1206"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53EFE-99B7-4737-BA47-8900F48F4FC5}" type="datetimeFigureOut">
              <a:rPr lang="pl-PL" smtClean="0"/>
              <a:t>2017-06-14</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6965A-80A8-4EC5-B586-88CF4E303592}" type="slidenum">
              <a:rPr lang="pl-PL" smtClean="0"/>
              <a:t>‹#›</a:t>
            </a:fld>
            <a:endParaRPr lang="pl-PL" dirty="0"/>
          </a:p>
        </p:txBody>
      </p:sp>
    </p:spTree>
    <p:extLst>
      <p:ext uri="{BB962C8B-B14F-4D97-AF65-F5344CB8AC3E}">
        <p14:creationId xmlns:p14="http://schemas.microsoft.com/office/powerpoint/2010/main" val="131384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upa 3"/>
          <p:cNvGrpSpPr/>
          <p:nvPr/>
        </p:nvGrpSpPr>
        <p:grpSpPr>
          <a:xfrm rot="248467">
            <a:off x="167672" y="2575408"/>
            <a:ext cx="3516640" cy="2424835"/>
            <a:chOff x="-10068" y="2615721"/>
            <a:chExt cx="5488038" cy="2838132"/>
          </a:xfrm>
        </p:grpSpPr>
        <p:sp>
          <p:nvSpPr>
            <p:cNvPr id="5" name="Dowolny kształt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 name="Dowolny kształt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 name="Dowolny kształt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 name="Dowolny kształt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 name="Dowolny kształt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 name="Dowolny kształt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 name="Dowolny kształt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 name="Dowolny kształt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 name="Dowolny kształt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 name="Dowolny kształt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 name="Dowolny kształt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 name="Dowolny kształt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 name="Dowolny kształt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 name="Dowolny kształt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 name="Dowolny kształt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 name="Dowolny kształt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 name="Dowolny kształt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 name="Dowolny kształt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 name="Dowolny kształt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 name="Dowolny kształt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 name="Dowolny kształt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 name="Dowolny kształt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 name="Dowolny kształt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 name="Dowolny kształt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 name="Dowolny kształt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 name="Dowolny kształt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 name="Dowolny kształt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 name="Dowolny kształt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 name="Dowolny kształt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 name="Dowolny kształt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 name="Dowolny kształt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 name="Dowolny kształt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 name="Dowolny kształt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 name="Dowolny kształt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 name="Dowolny kształt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40" name="Grupa 39"/>
          <p:cNvGrpSpPr/>
          <p:nvPr/>
        </p:nvGrpSpPr>
        <p:grpSpPr>
          <a:xfrm rot="18988672">
            <a:off x="51417" y="189622"/>
            <a:ext cx="387923" cy="587584"/>
            <a:chOff x="11036616" y="1071278"/>
            <a:chExt cx="1030189" cy="1170315"/>
          </a:xfrm>
        </p:grpSpPr>
        <p:sp>
          <p:nvSpPr>
            <p:cNvPr id="41" name="Dowolny kształt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 name="Dowolny kształt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 name="Dowolny kształt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 name="Dowolny kształt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5" name="Dowolny kształt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6" name="Dowolny kształt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7" name="Dowolny kształt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8" name="Dowolny kształt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49" name="Dowolny kształt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nvGrpSpPr>
          <p:cNvPr id="50" name="Grupa 49"/>
          <p:cNvGrpSpPr/>
          <p:nvPr/>
        </p:nvGrpSpPr>
        <p:grpSpPr>
          <a:xfrm>
            <a:off x="8575623" y="6542"/>
            <a:ext cx="509347" cy="712528"/>
            <a:chOff x="11231706" y="127529"/>
            <a:chExt cx="679129" cy="712528"/>
          </a:xfrm>
        </p:grpSpPr>
        <p:sp>
          <p:nvSpPr>
            <p:cNvPr id="51" name="Dowolny kształt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2" name="Dowolny kształt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3" name="Dowolny kształt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4" name="Dowolny kształt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5" name="Dowolny kształt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6" name="Dowolny kształt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7" name="Dowolny kształt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8" name="Dowolny kształt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59" name="Dowolny kształt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0" name="Dowolny kształt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nvGrpSpPr>
          <p:cNvPr id="61" name="Grupa 5"/>
          <p:cNvGrpSpPr>
            <a:grpSpLocks noChangeAspect="1"/>
          </p:cNvGrpSpPr>
          <p:nvPr/>
        </p:nvGrpSpPr>
        <p:grpSpPr bwMode="auto">
          <a:xfrm>
            <a:off x="-1139" y="854146"/>
            <a:ext cx="1411106" cy="2341763"/>
            <a:chOff x="3000" y="1116"/>
            <a:chExt cx="1680" cy="2091"/>
          </a:xfrm>
        </p:grpSpPr>
        <p:sp>
          <p:nvSpPr>
            <p:cNvPr id="62" name="Dowolny kształt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3" name="Dowolny kształt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4" name="Dowolny kształt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5" name="Dowolny kształt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6" name="Dowolny kształt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7" name="Dowolny kształt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8" name="Dowolny kształt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9" name="Dowolny kształt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0" name="Dowolny kształt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1" name="Dowolny kształt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2" name="Dowolny kształt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3" name="Dowolny kształt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4" name="Dowolny kształt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5" name="Dowolny kształt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6" name="Dowolny kształt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7" name="Dowolny kształt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8" name="Dowolny kształt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9" name="Dowolny kształt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0" name="Dowolny kształt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81" name="Grupa 33"/>
          <p:cNvGrpSpPr>
            <a:grpSpLocks noChangeAspect="1"/>
          </p:cNvGrpSpPr>
          <p:nvPr/>
        </p:nvGrpSpPr>
        <p:grpSpPr bwMode="auto">
          <a:xfrm>
            <a:off x="1286241" y="4544219"/>
            <a:ext cx="1404951" cy="2324202"/>
            <a:chOff x="3359" y="1523"/>
            <a:chExt cx="943" cy="1170"/>
          </a:xfrm>
        </p:grpSpPr>
        <p:sp>
          <p:nvSpPr>
            <p:cNvPr id="82" name="Dowolny kształt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3" name="Dowolny kształt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4" name="Dowolny kształt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5" name="Dowolny kształt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6" name="Dowolny kształt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87" name="Grupa 43"/>
          <p:cNvGrpSpPr>
            <a:grpSpLocks noChangeAspect="1"/>
          </p:cNvGrpSpPr>
          <p:nvPr/>
        </p:nvGrpSpPr>
        <p:grpSpPr bwMode="auto">
          <a:xfrm>
            <a:off x="876300" y="5011047"/>
            <a:ext cx="1122760" cy="1857375"/>
            <a:chOff x="3367" y="1523"/>
            <a:chExt cx="943" cy="1170"/>
          </a:xfrm>
        </p:grpSpPr>
        <p:sp>
          <p:nvSpPr>
            <p:cNvPr id="88" name="Dowolny kształt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9" name="Dowolny kształt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0" name="Dowolny kształt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1" name="Dowolny kształt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2" name="Dowolny kształt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3" name="Dowolny kształt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94" name="Grupa 93"/>
          <p:cNvGrpSpPr/>
          <p:nvPr/>
        </p:nvGrpSpPr>
        <p:grpSpPr>
          <a:xfrm>
            <a:off x="-16478" y="4350236"/>
            <a:ext cx="1272587" cy="2518186"/>
            <a:chOff x="-3496" y="4350236"/>
            <a:chExt cx="1696783" cy="2518186"/>
          </a:xfrm>
        </p:grpSpPr>
        <p:sp>
          <p:nvSpPr>
            <p:cNvPr id="95" name="Dowolny kształt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6" name="Dowolny kształt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7" name="Dowolny kształt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8" name="Dowolny kształt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99" name="Grupa 43"/>
          <p:cNvGrpSpPr>
            <a:grpSpLocks noChangeAspect="1"/>
          </p:cNvGrpSpPr>
          <p:nvPr/>
        </p:nvGrpSpPr>
        <p:grpSpPr bwMode="auto">
          <a:xfrm>
            <a:off x="2183502" y="4572471"/>
            <a:ext cx="1387874" cy="2295951"/>
            <a:chOff x="3367" y="1523"/>
            <a:chExt cx="943" cy="1170"/>
          </a:xfrm>
        </p:grpSpPr>
        <p:sp>
          <p:nvSpPr>
            <p:cNvPr id="100" name="Dowolny kształt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1" name="Dowolny kształt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2" name="Dowolny kształt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3" name="Dowolny kształt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4" name="Dowolny kształt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5" name="Dowolny kształt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106" name="Grupa 105"/>
          <p:cNvGrpSpPr/>
          <p:nvPr/>
        </p:nvGrpSpPr>
        <p:grpSpPr>
          <a:xfrm rot="1576354">
            <a:off x="8344344" y="2895976"/>
            <a:ext cx="772642" cy="1170315"/>
            <a:chOff x="11036616" y="1071278"/>
            <a:chExt cx="1030189" cy="1170315"/>
          </a:xfrm>
        </p:grpSpPr>
        <p:sp>
          <p:nvSpPr>
            <p:cNvPr id="107" name="Dowolny kształt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8" name="Dowolny kształt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9" name="Dowolny kształt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0" name="Dowolny kształt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1" name="Dowolny kształt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2" name="Dowolny kształt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3" name="Dowolny kształt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4" name="Dowolny kształt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115" name="Dowolny kształt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6" name="Dowolny kształt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grpSp>
        <p:nvGrpSpPr>
          <p:cNvPr id="117" name="Grupa 116"/>
          <p:cNvGrpSpPr/>
          <p:nvPr/>
        </p:nvGrpSpPr>
        <p:grpSpPr>
          <a:xfrm rot="198573">
            <a:off x="899456" y="2684219"/>
            <a:ext cx="1616019" cy="1686565"/>
            <a:chOff x="1175948" y="2708421"/>
            <a:chExt cx="2159248" cy="1690131"/>
          </a:xfrm>
        </p:grpSpPr>
        <p:sp>
          <p:nvSpPr>
            <p:cNvPr id="118" name="Dowolny kształt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9" name="Dowolny kształt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0" name="Dowolny kształt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1" name="Dowolny kształt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2" name="Dowolny kształt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3" name="Dowolny kształt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4" name="Dowolny kształt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5" name="Dowolny kształt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6" name="Dowolny kształt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7" name="Dowolny kształt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8" name="Dowolny kształt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9" name="Dowolny kształt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0" name="Dowolny kształt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1" name="Dowolny kształt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2" name="Dowolny kształt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3" name="Dowolny kształt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4" name="Dowolny kształt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5" name="Dowolny kształt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6" name="Dowolny kształt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7" name="Dowolny kształt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8" name="Dowolny kształt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9" name="Dowolny kształt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0" name="Dowolny kształt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1" name="Dowolny kształt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2" name="Dowolny kształt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3" name="Dowolny kształt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4" name="Dowolny kształt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5" name="Dowolny kształt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146" name="Grupa 5"/>
          <p:cNvGrpSpPr>
            <a:grpSpLocks noChangeAspect="1"/>
          </p:cNvGrpSpPr>
          <p:nvPr/>
        </p:nvGrpSpPr>
        <p:grpSpPr bwMode="auto">
          <a:xfrm>
            <a:off x="6875516" y="4138361"/>
            <a:ext cx="2267293" cy="2719639"/>
            <a:chOff x="2887" y="1286"/>
            <a:chExt cx="1903" cy="1712"/>
          </a:xfrm>
        </p:grpSpPr>
        <p:sp>
          <p:nvSpPr>
            <p:cNvPr id="147" name="Dowolny kształt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8" name="Dowolny kształt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9" name="Dowolny kształt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0" name="Dowolny kształt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1" name="Dowolny kształt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2" name="Dowolny kształt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3" name="Dowolny kształt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4" name="Dowolny kształt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5" name="Dowolny kształt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6" name="Dowolny kształt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7" name="Dowolny kształt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8" name="Dowolny kształt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9" name="Dowolny kształt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0" name="Dowolny kształt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1" name="Dowolny kształt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2" name="Dowolny kształt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3" name="Dowolny kształt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4" name="Dowolny kształt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5" name="Dowolny kształt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6" name="Dowolny kształt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7" name="Dowolny kształt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8" name="Dowolny kształt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9" name="Dowolny kształt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0" name="Dowolny kształt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171" name="Grupa 64"/>
          <p:cNvGrpSpPr>
            <a:grpSpLocks noChangeAspect="1"/>
          </p:cNvGrpSpPr>
          <p:nvPr/>
        </p:nvGrpSpPr>
        <p:grpSpPr bwMode="auto">
          <a:xfrm rot="12827499" flipH="1">
            <a:off x="8520313" y="2338535"/>
            <a:ext cx="362814" cy="536662"/>
            <a:chOff x="2052" y="995"/>
            <a:chExt cx="768" cy="852"/>
          </a:xfrm>
        </p:grpSpPr>
        <p:sp>
          <p:nvSpPr>
            <p:cNvPr id="172" name="Dowolny kształt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3" name="Dowolny kształt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4" name="Dowolny kształt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5" name="Dowolny kształt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6" name="Dowolny kształt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7" name="Dowolny kształt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8" name="Dowolny kształt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9" name="Dowolny kształt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2" name="Tytuł 1"/>
          <p:cNvSpPr>
            <a:spLocks noGrp="1"/>
          </p:cNvSpPr>
          <p:nvPr>
            <p:ph type="ctrTitle"/>
          </p:nvPr>
        </p:nvSpPr>
        <p:spPr>
          <a:xfrm>
            <a:off x="2010966" y="165020"/>
            <a:ext cx="7020314" cy="2263258"/>
          </a:xfrm>
        </p:spPr>
        <p:txBody>
          <a:bodyPr anchor="b">
            <a:normAutofit/>
          </a:bodyPr>
          <a:lstStyle>
            <a:lvl1pPr algn="ctr">
              <a:defRPr sz="6600"/>
            </a:lvl1pPr>
          </a:lstStyle>
          <a:p>
            <a:r>
              <a:rPr lang="pl-PL" smtClean="0"/>
              <a:t>Kliknij, aby edytować styl</a:t>
            </a:r>
            <a:endParaRPr lang="pl-PL" dirty="0"/>
          </a:p>
        </p:txBody>
      </p:sp>
      <p:sp>
        <p:nvSpPr>
          <p:cNvPr id="3" name="Podtytuł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pl-PL" dirty="0"/>
          </a:p>
        </p:txBody>
      </p:sp>
    </p:spTree>
    <p:extLst>
      <p:ext uri="{BB962C8B-B14F-4D97-AF65-F5344CB8AC3E}">
        <p14:creationId xmlns:p14="http://schemas.microsoft.com/office/powerpoint/2010/main" val="403186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5" name="Symbol zastępczy stopki 4"/>
          <p:cNvSpPr>
            <a:spLocks noGrp="1"/>
          </p:cNvSpPr>
          <p:nvPr>
            <p:ph type="ftr" sz="quarter" idx="11"/>
          </p:nvPr>
        </p:nvSpPr>
        <p:spPr/>
        <p:txBody>
          <a:bodyPr/>
          <a:lstStyle/>
          <a:p>
            <a:endParaRPr lang="pl-PL" dirty="0">
              <a:solidFill>
                <a:prstClr val="black"/>
              </a:solidFill>
            </a:endParaRPr>
          </a:p>
        </p:txBody>
      </p:sp>
      <p:sp>
        <p:nvSpPr>
          <p:cNvPr id="6" name="Symbol zastępczy numeru slajdu 5"/>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24626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43675" y="592667"/>
            <a:ext cx="1971675" cy="5579533"/>
          </a:xfrm>
        </p:spPr>
        <p:txBody>
          <a:bodyPr vert="eaVert"/>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628650" y="592667"/>
            <a:ext cx="5800725" cy="557953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5" name="Symbol zastępczy stopki 4"/>
          <p:cNvSpPr>
            <a:spLocks noGrp="1"/>
          </p:cNvSpPr>
          <p:nvPr>
            <p:ph type="ftr" sz="quarter" idx="11"/>
          </p:nvPr>
        </p:nvSpPr>
        <p:spPr/>
        <p:txBody>
          <a:bodyPr/>
          <a:lstStyle/>
          <a:p>
            <a:endParaRPr lang="pl-PL" dirty="0">
              <a:solidFill>
                <a:prstClr val="black"/>
              </a:solidFill>
            </a:endParaRPr>
          </a:p>
        </p:txBody>
      </p:sp>
      <p:sp>
        <p:nvSpPr>
          <p:cNvPr id="6" name="Symbol zastępczy numeru slajdu 5"/>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148063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6pPr>
              <a:defRPr/>
            </a:lvl6pPr>
            <a:lvl7pPr>
              <a:defRPr/>
            </a:lvl7pPr>
            <a:lvl8pPr>
              <a:defRPr/>
            </a:lvl8pPr>
            <a:lvl9pP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5" name="Symbol zastępczy stopki 4"/>
          <p:cNvSpPr>
            <a:spLocks noGrp="1"/>
          </p:cNvSpPr>
          <p:nvPr>
            <p:ph type="ftr" sz="quarter" idx="11"/>
          </p:nvPr>
        </p:nvSpPr>
        <p:spPr/>
        <p:txBody>
          <a:bodyPr/>
          <a:lstStyle/>
          <a:p>
            <a:endParaRPr lang="pl-PL" dirty="0">
              <a:solidFill>
                <a:prstClr val="black"/>
              </a:solidFill>
            </a:endParaRPr>
          </a:p>
        </p:txBody>
      </p:sp>
      <p:sp>
        <p:nvSpPr>
          <p:cNvPr id="6" name="Symbol zastępczy numeru slajdu 5"/>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5185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143000" y="1485900"/>
            <a:ext cx="6858001" cy="2933700"/>
          </a:xfrm>
        </p:spPr>
        <p:txBody>
          <a:bodyPr anchor="b">
            <a:normAutofit/>
          </a:bodyPr>
          <a:lstStyle>
            <a:lvl1pPr algn="l">
              <a:defRPr sz="5200" b="0"/>
            </a:lvl1pPr>
          </a:lstStyle>
          <a:p>
            <a:r>
              <a:rPr lang="pl-PL" smtClean="0"/>
              <a:t>Kliknij, aby edytować styl</a:t>
            </a:r>
            <a:endParaRPr lang="pl-PL" dirty="0"/>
          </a:p>
        </p:txBody>
      </p:sp>
      <p:sp>
        <p:nvSpPr>
          <p:cNvPr id="3" name="Symbol zastępczy tekstu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5" name="Symbol zastępczy stopki 4"/>
          <p:cNvSpPr>
            <a:spLocks noGrp="1"/>
          </p:cNvSpPr>
          <p:nvPr>
            <p:ph type="ftr" sz="quarter" idx="11"/>
          </p:nvPr>
        </p:nvSpPr>
        <p:spPr/>
        <p:txBody>
          <a:bodyPr/>
          <a:lstStyle/>
          <a:p>
            <a:endParaRPr lang="pl-PL" dirty="0">
              <a:solidFill>
                <a:prstClr val="black"/>
              </a:solidFill>
            </a:endParaRPr>
          </a:p>
        </p:txBody>
      </p:sp>
      <p:sp>
        <p:nvSpPr>
          <p:cNvPr id="6" name="Symbol zastępczy numeru slajdu 5"/>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38101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F12952B5-7A2F-4CC8-B7CE-9234E21C2837}" type="datetime1">
              <a:rPr lang="pl-PL" smtClean="0">
                <a:solidFill>
                  <a:prstClr val="black"/>
                </a:solidFill>
              </a:rPr>
              <a:pPr/>
              <a:t>2017-06-14</a:t>
            </a:fld>
            <a:endParaRPr lang="pl-PL" dirty="0">
              <a:solidFill>
                <a:prstClr val="black"/>
              </a:solidFill>
            </a:endParaRPr>
          </a:p>
        </p:txBody>
      </p:sp>
      <p:sp>
        <p:nvSpPr>
          <p:cNvPr id="6" name="Symbol zastępczy stopki 5"/>
          <p:cNvSpPr>
            <a:spLocks noGrp="1"/>
          </p:cNvSpPr>
          <p:nvPr>
            <p:ph type="ftr" sz="quarter" idx="11"/>
          </p:nvPr>
        </p:nvSpPr>
        <p:spPr/>
        <p:txBody>
          <a:bodyPr/>
          <a:lstStyle/>
          <a:p>
            <a:endParaRPr lang="pl-PL" dirty="0">
              <a:solidFill>
                <a:prstClr val="black"/>
              </a:solidFill>
            </a:endParaRPr>
          </a:p>
        </p:txBody>
      </p:sp>
      <p:sp>
        <p:nvSpPr>
          <p:cNvPr id="7" name="Symbol zastępczy numeru slajdu 6"/>
          <p:cNvSpPr>
            <a:spLocks noGrp="1"/>
          </p:cNvSpPr>
          <p:nvPr>
            <p:ph type="sldNum" sz="quarter" idx="12"/>
          </p:nvPr>
        </p:nvSpPr>
        <p:spPr/>
        <p:txBody>
          <a:bodyPr/>
          <a:lstStyle/>
          <a:p>
            <a:fld id="{4FAB73BC-B049-4115-A692-8D63A059BFB8}"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40026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CE1DA07A-9201-4B4B-BAF2-015AFA30F520}" type="datetime1">
              <a:rPr lang="pl-PL" smtClean="0">
                <a:solidFill>
                  <a:prstClr val="black"/>
                </a:solidFill>
              </a:rPr>
              <a:pPr/>
              <a:t>2017-06-14</a:t>
            </a:fld>
            <a:endParaRPr lang="pl-PL" dirty="0">
              <a:solidFill>
                <a:prstClr val="black"/>
              </a:solidFill>
            </a:endParaRPr>
          </a:p>
        </p:txBody>
      </p:sp>
      <p:sp>
        <p:nvSpPr>
          <p:cNvPr id="8" name="Symbol zastępczy stopki 7"/>
          <p:cNvSpPr>
            <a:spLocks noGrp="1"/>
          </p:cNvSpPr>
          <p:nvPr>
            <p:ph type="ftr" sz="quarter" idx="11"/>
          </p:nvPr>
        </p:nvSpPr>
        <p:spPr/>
        <p:txBody>
          <a:bodyPr/>
          <a:lstStyle/>
          <a:p>
            <a:endParaRPr lang="pl-PL" dirty="0">
              <a:solidFill>
                <a:prstClr val="black"/>
              </a:solidFill>
            </a:endParaRPr>
          </a:p>
        </p:txBody>
      </p:sp>
      <p:sp>
        <p:nvSpPr>
          <p:cNvPr id="9" name="Symbol zastępczy numeru slajdu 8"/>
          <p:cNvSpPr>
            <a:spLocks noGrp="1"/>
          </p:cNvSpPr>
          <p:nvPr>
            <p:ph type="sldNum" sz="quarter" idx="12"/>
          </p:nvPr>
        </p:nvSpPr>
        <p:spPr/>
        <p:txBody>
          <a:bodyPr/>
          <a:lstStyle/>
          <a:p>
            <a:fld id="{4FAB73BC-B049-4115-A692-8D63A059BFB8}" type="slidenum">
              <a:rPr lang="pl-PL" smtClean="0">
                <a:solidFill>
                  <a:prstClr val="black"/>
                </a:solidFill>
              </a:rPr>
              <a:pPr/>
              <a:t>‹#›</a:t>
            </a:fld>
            <a:endParaRPr lang="pl-PL" dirty="0">
              <a:solidFill>
                <a:prstClr val="black"/>
              </a:solidFill>
            </a:endParaRPr>
          </a:p>
        </p:txBody>
      </p:sp>
      <p:sp>
        <p:nvSpPr>
          <p:cNvPr id="10" name="Tytuł 9"/>
          <p:cNvSpPr>
            <a:spLocks noGrp="1"/>
          </p:cNvSpPr>
          <p:nvPr>
            <p:ph type="title"/>
          </p:nvPr>
        </p:nvSpPr>
        <p:spPr/>
        <p:txBody>
          <a:bodyPr/>
          <a:lstStyle/>
          <a:p>
            <a:r>
              <a:rPr lang="pl-PL" smtClean="0"/>
              <a:t>Kliknij, aby edytować styl</a:t>
            </a:r>
            <a:endParaRPr lang="pl-PL" dirty="0"/>
          </a:p>
        </p:txBody>
      </p:sp>
    </p:spTree>
    <p:extLst>
      <p:ext uri="{BB962C8B-B14F-4D97-AF65-F5344CB8AC3E}">
        <p14:creationId xmlns:p14="http://schemas.microsoft.com/office/powerpoint/2010/main" val="376344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6" name="Dowolny kształt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 name="Dowolny kształt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 name="Dowolny kształt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nvGrpSpPr>
          <p:cNvPr id="9" name="Grupa 69"/>
          <p:cNvGrpSpPr>
            <a:grpSpLocks noChangeAspect="1"/>
          </p:cNvGrpSpPr>
          <p:nvPr/>
        </p:nvGrpSpPr>
        <p:grpSpPr bwMode="auto">
          <a:xfrm flipH="1">
            <a:off x="7299178" y="958654"/>
            <a:ext cx="1050614" cy="4001744"/>
            <a:chOff x="3220" y="236"/>
            <a:chExt cx="1347" cy="3848"/>
          </a:xfrm>
        </p:grpSpPr>
        <p:sp>
          <p:nvSpPr>
            <p:cNvPr id="10" name="Dowolny kształt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 name="Dowolny kształt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 name="Dowolny kształt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 name="Dowolny kształt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 name="Dowolny kształt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 name="Dowolny kształt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 name="Dowolny kształt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 name="Dowolny kształt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 name="Dowolny kształt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 name="Dowolny kształt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 name="Dowolny kształt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 name="Dowolny kształt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 name="Dowolny kształt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 name="Dowolny kształt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 name="Dowolny kształt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 name="Dowolny kształt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 name="Dowolny kształt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 name="Dowolny kształt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 name="Dowolny kształt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 name="Dowolny kształt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 name="Dowolny kształt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 name="Dowolny kształt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 name="Dowolny kształt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 name="Dowolny kształt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 name="Dowolny kształt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 name="Dowolny kształt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 name="Dowolny kształt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 name="Dowolny kształt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 name="Dowolny kształt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 name="Dowolny kształt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 name="Dowolny kształt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 name="Dowolny kształt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 name="Dowolny kształt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 name="Dowolny kształt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 name="Dowolny kształt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5" name="Dowolny kształt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6" name="Dowolny kształt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7" name="Dowolny kształt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8" name="Dowolny kształt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9" name="Dowolny kształt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0" name="Dowolny kształt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1" name="Dowolny kształt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2" name="Dowolny kształt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3" name="Dowolny kształt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4" name="Dowolny kształt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5" name="Dowolny kształt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6" name="Dowolny kształt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7" name="Dowolny kształt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8" name="Dowolny kształt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9" name="Dowolny kształt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0" name="Dowolny kształt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1" name="Dowolny kształt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2" name="Dowolny kształt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3" name="Dowolny kształt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4" name="Dowolny kształt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5" name="Dowolny kształt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6" name="Dowolny kształt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7" name="Dowolny kształt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8" name="Dowolny kształt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9" name="Dowolny kształt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0" name="Dowolny kształt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1" name="Dowolny kształt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2" name="Dowolny kształt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3" name="Dowolny kształt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4" name="Dowolny kształt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5" name="Dowolny kształt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6" name="Dowolny kształt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7" name="Dowolny kształt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8" name="Dowolny kształt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79" name="Dowolny kształt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0" name="Dowolny kształt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1" name="Dowolny kształt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2" name="Dowolny kształt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3" name="Dowolny kształt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4" name="Dowolny kształt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5" name="Dowolny kształt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6" name="Dowolny kształt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7" name="Dowolny kształt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8" name="Dowolny kształt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9" name="Dowolny kształt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0" name="Dowolny kształt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1" name="Dowolny kształt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2" name="Dowolny kształt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93" name="Grupa 69"/>
          <p:cNvGrpSpPr>
            <a:grpSpLocks noChangeAspect="1"/>
          </p:cNvGrpSpPr>
          <p:nvPr/>
        </p:nvGrpSpPr>
        <p:grpSpPr bwMode="auto">
          <a:xfrm>
            <a:off x="8171259" y="1248597"/>
            <a:ext cx="941097" cy="3346122"/>
            <a:chOff x="3124" y="236"/>
            <a:chExt cx="1443" cy="3848"/>
          </a:xfrm>
        </p:grpSpPr>
        <p:sp>
          <p:nvSpPr>
            <p:cNvPr id="94" name="Dowolny kształt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5" name="Dowolny kształt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6" name="Dowolny kształt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7" name="Dowolny kształt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8" name="Dowolny kształt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9" name="Dowolny kształt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0" name="Dowolny kształt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1" name="Dowolny kształt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2" name="Dowolny kształt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3" name="Dowolny kształt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4" name="Dowolny kształt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5" name="Dowolny kształt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6" name="Dowolny kształt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7" name="Dowolny kształt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8" name="Dowolny kształt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09" name="Dowolny kształt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0" name="Dowolny kształt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1" name="Dowolny kształt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2" name="Dowolny kształt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3" name="Dowolny kształt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4" name="Dowolny kształt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5" name="Dowolny kształt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6" name="Dowolny kształt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7" name="Dowolny kształt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8" name="Dowolny kształt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19" name="Dowolny kształt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0" name="Dowolny kształt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1" name="Dowolny kształt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2" name="Dowolny kształt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3" name="Dowolny kształt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4" name="Dowolny kształt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5" name="Dowolny kształt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6" name="Dowolny kształt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7" name="Dowolny kształt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8" name="Dowolny kształt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9" name="Dowolny kształt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0" name="Dowolny kształt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1" name="Dowolny kształt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2" name="Dowolny kształt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3" name="Dowolny kształt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4" name="Dowolny kształt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5" name="Dowolny kształt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6" name="Dowolny kształt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7" name="Dowolny kształt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8" name="Dowolny kształt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9" name="Dowolny kształt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0" name="Dowolny kształt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1" name="Dowolny kształt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2" name="Dowolny kształt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3" name="Dowolny kształt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4" name="Dowolny kształt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5" name="Dowolny kształt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6" name="Dowolny kształt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7" name="Dowolny kształt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8" name="Dowolny kształt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9" name="Dowolny kształt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0" name="Dowolny kształt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1" name="Dowolny kształt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2" name="Dowolny kształt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3" name="Dowolny kształt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4" name="Dowolny kształt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5" name="Dowolny kształt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6" name="Dowolny kształt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7" name="Dowolny kształt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8" name="Dowolny kształt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9" name="Dowolny kształt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0" name="Dowolny kształt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1" name="Dowolny kształt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2" name="Dowolny kształt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3" name="Dowolny kształt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4" name="Dowolny kształt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5" name="Dowolny kształt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6" name="Dowolny kształt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7" name="Dowolny kształt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8" name="Dowolny kształt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9" name="Dowolny kształt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0" name="Dowolny kształt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1" name="Dowolny kształt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2" name="Dowolny kształt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3" name="Dowolny kształt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4" name="Dowolny kształt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5" name="Dowolny kształt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6" name="Dowolny kształt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177" name="Grupa 69"/>
          <p:cNvGrpSpPr>
            <a:grpSpLocks noChangeAspect="1"/>
          </p:cNvGrpSpPr>
          <p:nvPr/>
        </p:nvGrpSpPr>
        <p:grpSpPr bwMode="auto">
          <a:xfrm>
            <a:off x="6815590" y="2736977"/>
            <a:ext cx="679655" cy="2416549"/>
            <a:chOff x="3124" y="236"/>
            <a:chExt cx="1443" cy="3848"/>
          </a:xfrm>
        </p:grpSpPr>
        <p:sp>
          <p:nvSpPr>
            <p:cNvPr id="178" name="Dowolny kształt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9" name="Dowolny kształt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0" name="Dowolny kształt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1" name="Dowolny kształt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2" name="Dowolny kształt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3" name="Dowolny kształt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4" name="Dowolny kształt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5" name="Dowolny kształt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6" name="Dowolny kształt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7" name="Dowolny kształt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8" name="Dowolny kształt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9" name="Dowolny kształt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0" name="Dowolny kształt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1" name="Dowolny kształt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2" name="Dowolny kształt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3" name="Dowolny kształt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4" name="Dowolny kształt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5" name="Dowolny kształt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6" name="Dowolny kształt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7" name="Dowolny kształt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8" name="Dowolny kształt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99" name="Dowolny kształt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0" name="Dowolny kształt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1" name="Dowolny kształt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2" name="Dowolny kształt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3" name="Dowolny kształt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4" name="Dowolny kształt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5" name="Dowolny kształt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6" name="Dowolny kształt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7" name="Dowolny kształt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8" name="Dowolny kształt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09" name="Dowolny kształt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0" name="Dowolny kształt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1" name="Dowolny kształt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2" name="Dowolny kształt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3" name="Dowolny kształt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4" name="Dowolny kształt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5" name="Dowolny kształt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6" name="Dowolny kształt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7" name="Dowolny kształt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8" name="Dowolny kształt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9" name="Dowolny kształt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0" name="Dowolny kształt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1" name="Dowolny kształt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2" name="Dowolny kształt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3" name="Dowolny kształt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4" name="Dowolny kształt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5" name="Dowolny kształt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6" name="Dowolny kształt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7" name="Dowolny kształt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8" name="Dowolny kształt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9" name="Dowolny kształt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0" name="Dowolny kształt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1" name="Dowolny kształt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2" name="Dowolny kształt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3" name="Dowolny kształt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4" name="Dowolny kształt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5" name="Dowolny kształt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6" name="Dowolny kształt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7" name="Dowolny kształt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8" name="Dowolny kształt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9" name="Dowolny kształt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0" name="Dowolny kształt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1" name="Dowolny kształt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2" name="Dowolny kształt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3" name="Dowolny kształt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4" name="Dowolny kształt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5" name="Dowolny kształt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6" name="Dowolny kształt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7" name="Dowolny kształt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8" name="Dowolny kształt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9" name="Dowolny kształt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0" name="Dowolny kształt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1" name="Dowolny kształt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2" name="Dowolny kształt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3" name="Dowolny kształt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4" name="Dowolny kształt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5" name="Dowolny kształt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6" name="Dowolny kształt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7" name="Dowolny kształt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8" name="Dowolny kształt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9" name="Dowolny kształt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260" name="Grupa 50"/>
          <p:cNvGrpSpPr>
            <a:grpSpLocks noChangeAspect="1"/>
          </p:cNvGrpSpPr>
          <p:nvPr/>
        </p:nvGrpSpPr>
        <p:grpSpPr bwMode="auto">
          <a:xfrm>
            <a:off x="7885509" y="2438401"/>
            <a:ext cx="1113762" cy="2195929"/>
            <a:chOff x="3369" y="1563"/>
            <a:chExt cx="940" cy="1390"/>
          </a:xfrm>
        </p:grpSpPr>
        <p:sp>
          <p:nvSpPr>
            <p:cNvPr id="261" name="Dowolny kształt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2" name="Dowolny kształt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3" name="Dowolny kształt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4" name="Dowolny kształt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5" name="Dowolny kształt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6" name="Dowolny kształt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7" name="Dowolny kształt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8" name="Dowolny kształt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69" name="Dowolny kształt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0" name="Dowolny kształt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1" name="Dowolny kształt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2" name="Dowolny kształt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3" name="Dowolny kształt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srgbClr val="9EE0F8"/>
                </a:solidFill>
              </a:endParaRPr>
            </a:p>
          </p:txBody>
        </p:sp>
        <p:sp>
          <p:nvSpPr>
            <p:cNvPr id="274" name="Dowolny kształt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5" name="Dowolny kształt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6" name="Dowolny kształt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7" name="Dowolny kształt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srgbClr val="9EE0F8"/>
                </a:solidFill>
              </a:endParaRPr>
            </a:p>
          </p:txBody>
        </p:sp>
        <p:sp>
          <p:nvSpPr>
            <p:cNvPr id="278" name="Dowolny kształt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79" name="Dowolny kształt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0" name="Dowolny kształt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1" name="Dowolny kształt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2" name="Dowolny kształt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3" name="Dowolny kształt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4" name="Dowolny kształt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srgbClr val="9EE0F8">
                    <a:lumMod val="75000"/>
                  </a:srgbClr>
                </a:solidFill>
              </a:endParaRPr>
            </a:p>
          </p:txBody>
        </p:sp>
        <p:sp>
          <p:nvSpPr>
            <p:cNvPr id="285" name="Dowolny kształt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srgbClr val="9EE0F8">
                    <a:lumMod val="75000"/>
                  </a:srgbClr>
                </a:solidFill>
              </a:endParaRPr>
            </a:p>
          </p:txBody>
        </p:sp>
        <p:sp>
          <p:nvSpPr>
            <p:cNvPr id="286" name="Dowolny kształt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7" name="Dowolny kształt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8" name="Dowolny kształt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289" name="Grupa 5"/>
          <p:cNvGrpSpPr>
            <a:grpSpLocks noChangeAspect="1"/>
          </p:cNvGrpSpPr>
          <p:nvPr/>
        </p:nvGrpSpPr>
        <p:grpSpPr bwMode="auto">
          <a:xfrm>
            <a:off x="5991045" y="2988646"/>
            <a:ext cx="1829681" cy="3074765"/>
            <a:chOff x="2968" y="1107"/>
            <a:chExt cx="1736" cy="2188"/>
          </a:xfrm>
        </p:grpSpPr>
        <p:sp>
          <p:nvSpPr>
            <p:cNvPr id="290" name="Dowolny kształt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1" name="Elipsa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2" name="Dowolny kształt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3" name="Dowolny kształt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4" name="Dowolny kształt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5" name="Dowolny kształt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6" name="Dowolny kształt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7" name="Dowolny kształt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8" name="Dowolny kształt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9" name="Dowolny kształt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0" name="Dowolny kształt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1" name="Dowolny kształt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2" name="Dowolny kształt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3" name="Dowolny kształt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4" name="Dowolny kształt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5" name="Dowolny kształt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6" name="Dowolny kształt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7" name="Dowolny kształt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8" name="Dowolny kształt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9" name="Dowolny kształt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310" name="Dowolny kształt 52"/>
          <p:cNvSpPr>
            <a:spLocks/>
          </p:cNvSpPr>
          <p:nvPr/>
        </p:nvSpPr>
        <p:spPr bwMode="auto">
          <a:xfrm>
            <a:off x="0"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nvGrpSpPr>
          <p:cNvPr id="311" name="Grupa 29"/>
          <p:cNvGrpSpPr>
            <a:grpSpLocks noChangeAspect="1"/>
          </p:cNvGrpSpPr>
          <p:nvPr/>
        </p:nvGrpSpPr>
        <p:grpSpPr bwMode="auto">
          <a:xfrm flipH="1">
            <a:off x="6893653" y="4800600"/>
            <a:ext cx="2249156" cy="2083312"/>
            <a:chOff x="2481" y="1188"/>
            <a:chExt cx="2735" cy="1900"/>
          </a:xfrm>
        </p:grpSpPr>
        <p:sp>
          <p:nvSpPr>
            <p:cNvPr id="312" name="Dowolny kształt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3" name="Dowolny kształt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4" name="Dowolny kształt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5" name="Dowolny kształt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6" name="Dowolny kształt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7" name="Dowolny kształt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8" name="Dowolny kształt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9" name="Dowolny kształt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0" name="Dowolny kształt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1" name="Dowolny kształt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2" name="Dowolny kształt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3" name="Dowolny kształt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4" name="Dowolny kształt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5" name="Dowolny kształt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6" name="Dowolny kształt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7" name="Dowolny kształt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8" name="Dowolny kształt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9" name="Dowolny kształt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0" name="Dowolny kształt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1" name="Dowolny kształt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2" name="Dowolny kształt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3" name="Dowolny kształt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4" name="Dowolny kształt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5" name="Dowolny kształt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6" name="Dowolny kształt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7" name="Dowolny kształt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8" name="Dowolny kształt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9" name="Dowolny kształt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0" name="Dowolny kształt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1" name="Dowolny kształt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2" name="Dowolny kształt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3" name="Dowolny kształt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4" name="Dowolny kształt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5" name="Dowolny kształt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6" name="Dowolny kształt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47" name="Dowolny kształt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348" name="Grupa 347"/>
          <p:cNvGrpSpPr/>
          <p:nvPr/>
        </p:nvGrpSpPr>
        <p:grpSpPr>
          <a:xfrm>
            <a:off x="-1191" y="3799402"/>
            <a:ext cx="3289808" cy="3084511"/>
            <a:chOff x="-1588" y="4419600"/>
            <a:chExt cx="3504440" cy="2464312"/>
          </a:xfrm>
        </p:grpSpPr>
        <p:grpSp>
          <p:nvGrpSpPr>
            <p:cNvPr id="349" name="Grupa 156"/>
            <p:cNvGrpSpPr>
              <a:grpSpLocks noChangeAspect="1"/>
            </p:cNvGrpSpPr>
            <p:nvPr/>
          </p:nvGrpSpPr>
          <p:grpSpPr bwMode="auto">
            <a:xfrm>
              <a:off x="-321" y="4419600"/>
              <a:ext cx="2827754" cy="2458133"/>
              <a:chOff x="437" y="-367"/>
              <a:chExt cx="5799" cy="5041"/>
            </a:xfrm>
          </p:grpSpPr>
          <p:sp>
            <p:nvSpPr>
              <p:cNvPr id="375" name="Dowolny kształt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6" name="Dowolny kształt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7" name="Dowolny kształt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8" name="Dowolny kształt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9" name="Dowolny kształt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0" name="Dowolny kształt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1" name="Dowolny kształt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2" name="Dowolny kształt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3" name="Dowolny kształt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4" name="Dowolny kształt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5" name="Dowolny kształt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6" name="Dowolny kształt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7" name="Dowolny kształt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8" name="Dowolny kształt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9" name="Dowolny kształt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0" name="Dowolny kształt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1" name="Dowolny kształt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2" name="Dowolny kształt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3" name="Dowolny kształt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4" name="Dowolny kształt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5" name="Dowolny kształt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6" name="Dowolny kształt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7" name="Dowolny kształt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8" name="Dowolny kształt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9" name="Dowolny kształt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0" name="Dowolny kształt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1" name="Dowolny kształt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2" name="Dowolny kształt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3" name="Dowolny kształt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4" name="Dowolny kształt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5" name="Dowolny kształt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6" name="Dowolny kształt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7" name="Dowolny kształt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8" name="Dowolny kształt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9" name="Dowolny kształt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0" name="Dowolny kształt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1" name="Dowolny kształt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2" name="Dowolny kształt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3" name="Dowolny kształt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4" name="Dowolny kształt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5" name="Dowolny kształt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6" name="Dowolny kształt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7" name="Dowolny kształt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8" name="Dowolny kształt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9" name="Dowolny kształt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0" name="Dowolny kształt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1" name="Dowolny kształt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350" name="Grupa 349"/>
            <p:cNvGrpSpPr/>
            <p:nvPr/>
          </p:nvGrpSpPr>
          <p:grpSpPr>
            <a:xfrm flipH="1">
              <a:off x="2055224" y="5313306"/>
              <a:ext cx="1134584" cy="955223"/>
              <a:chOff x="3900133" y="5425719"/>
              <a:chExt cx="1778554" cy="1449268"/>
            </a:xfrm>
          </p:grpSpPr>
          <p:sp>
            <p:nvSpPr>
              <p:cNvPr id="366" name="Dowolny kształt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7" name="Dowolny kształt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8" name="Dowolny kształt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9" name="Dowolny kształt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0" name="Dowolny kształt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1" name="Dowolny kształt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2" name="Dowolny kształt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3" name="Dowolny kształt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4" name="Dowolny kształt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351" name="Grupa 350"/>
            <p:cNvGrpSpPr/>
            <p:nvPr/>
          </p:nvGrpSpPr>
          <p:grpSpPr>
            <a:xfrm>
              <a:off x="-1588" y="5362669"/>
              <a:ext cx="1522208" cy="1521243"/>
              <a:chOff x="-1588" y="5362669"/>
              <a:chExt cx="1522208" cy="1521243"/>
            </a:xfrm>
          </p:grpSpPr>
          <p:sp>
            <p:nvSpPr>
              <p:cNvPr id="359" name="Dowolny kształt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0" name="Dowolny kształt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1" name="Dowolny kształt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2" name="Dowolny kształt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3" name="Dowolny kształt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4" name="Dowolny kształt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5" name="Dowolny kształt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352" name="Grupa 351"/>
            <p:cNvGrpSpPr/>
            <p:nvPr/>
          </p:nvGrpSpPr>
          <p:grpSpPr>
            <a:xfrm>
              <a:off x="1808901" y="5856153"/>
              <a:ext cx="1693951" cy="1019100"/>
              <a:chOff x="1623186" y="-214403"/>
              <a:chExt cx="1171187" cy="716005"/>
            </a:xfrm>
          </p:grpSpPr>
          <p:sp>
            <p:nvSpPr>
              <p:cNvPr id="353" name="Dowolny kształt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4" name="Dowolny kształt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5" name="Dowolny kształt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6" name="Dowolny kształt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7" name="Dowolny kształt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58" name="Dowolny kształt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grpSp>
        <p:nvGrpSpPr>
          <p:cNvPr id="422" name="Grupa 52"/>
          <p:cNvGrpSpPr>
            <a:grpSpLocks noChangeAspect="1"/>
          </p:cNvGrpSpPr>
          <p:nvPr/>
        </p:nvGrpSpPr>
        <p:grpSpPr bwMode="auto">
          <a:xfrm rot="19948164">
            <a:off x="276934" y="506292"/>
            <a:ext cx="669674" cy="1021771"/>
            <a:chOff x="4634" y="754"/>
            <a:chExt cx="1164" cy="1332"/>
          </a:xfrm>
        </p:grpSpPr>
        <p:sp>
          <p:nvSpPr>
            <p:cNvPr id="423" name="Dowolny kształt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4" name="Dowolny kształt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5" name="Dowolny kształt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6" name="Dowolny kształt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7" name="Dowolny kształt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8" name="Dowolny kształt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9" name="Dowolny kształt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0" name="Dowolny kształt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431" name="Grupa 52"/>
          <p:cNvGrpSpPr>
            <a:grpSpLocks noChangeAspect="1"/>
          </p:cNvGrpSpPr>
          <p:nvPr/>
        </p:nvGrpSpPr>
        <p:grpSpPr bwMode="auto">
          <a:xfrm rot="5825446">
            <a:off x="8675798" y="452755"/>
            <a:ext cx="408172" cy="350313"/>
            <a:chOff x="4634" y="754"/>
            <a:chExt cx="1164" cy="1332"/>
          </a:xfrm>
        </p:grpSpPr>
        <p:sp>
          <p:nvSpPr>
            <p:cNvPr id="432" name="Dowolny kształt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3" name="Dowolny kształt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4" name="Dowolny kształt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5" name="Dowolny kształt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6" name="Dowolny kształt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7" name="Dowolny kształt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8" name="Dowolny kształt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39" name="Dowolny kształt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440" name="Grupa 66"/>
          <p:cNvGrpSpPr>
            <a:grpSpLocks noChangeAspect="1"/>
          </p:cNvGrpSpPr>
          <p:nvPr/>
        </p:nvGrpSpPr>
        <p:grpSpPr bwMode="auto">
          <a:xfrm>
            <a:off x="17578" y="3048994"/>
            <a:ext cx="291131" cy="364678"/>
            <a:chOff x="3636" y="1964"/>
            <a:chExt cx="413" cy="388"/>
          </a:xfrm>
        </p:grpSpPr>
        <p:sp>
          <p:nvSpPr>
            <p:cNvPr id="441" name="Dowolny kształt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2" name="Dowolny kształt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3" name="Dowolny kształt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4" name="Dowolny kształt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5" name="Dowolny kształt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6" name="Dowolny kształt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7" name="Dowolny kształt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48" name="Dowolny kształt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2" name="Tytuł 1"/>
          <p:cNvSpPr>
            <a:spLocks noGrp="1"/>
          </p:cNvSpPr>
          <p:nvPr>
            <p:ph type="title"/>
          </p:nvPr>
        </p:nvSpPr>
        <p:spPr>
          <a:xfrm>
            <a:off x="1526178" y="828877"/>
            <a:ext cx="4543914" cy="3507549"/>
          </a:xfrm>
        </p:spPr>
        <p:txBody>
          <a:bodyPr anchor="ctr">
            <a:normAutofit/>
          </a:bodyPr>
          <a:lstStyle>
            <a:lvl1pPr algn="ctr">
              <a:defRPr sz="6000"/>
            </a:lvl1p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4" name="Symbol zastępczy stopki 3"/>
          <p:cNvSpPr>
            <a:spLocks noGrp="1"/>
          </p:cNvSpPr>
          <p:nvPr>
            <p:ph type="ftr" sz="quarter" idx="11"/>
          </p:nvPr>
        </p:nvSpPr>
        <p:spPr/>
        <p:txBody>
          <a:bodyPr/>
          <a:lstStyle/>
          <a:p>
            <a:endParaRPr lang="pl-PL" dirty="0">
              <a:solidFill>
                <a:prstClr val="black"/>
              </a:solidFill>
            </a:endParaRPr>
          </a:p>
        </p:txBody>
      </p:sp>
      <p:sp>
        <p:nvSpPr>
          <p:cNvPr id="5" name="Symbol zastępczy numeru slajdu 4"/>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8646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3" name="Symbol zastępczy stopki 2"/>
          <p:cNvSpPr>
            <a:spLocks noGrp="1"/>
          </p:cNvSpPr>
          <p:nvPr>
            <p:ph type="ftr" sz="quarter" idx="11"/>
          </p:nvPr>
        </p:nvSpPr>
        <p:spPr/>
        <p:txBody>
          <a:bodyPr/>
          <a:lstStyle/>
          <a:p>
            <a:endParaRPr lang="pl-PL" dirty="0">
              <a:solidFill>
                <a:prstClr val="black"/>
              </a:solidFill>
            </a:endParaRPr>
          </a:p>
        </p:txBody>
      </p:sp>
      <p:sp>
        <p:nvSpPr>
          <p:cNvPr id="4" name="Symbol zastępczy numeru slajdu 3"/>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425997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22960" y="1188720"/>
            <a:ext cx="2331720" cy="2286000"/>
          </a:xfrm>
        </p:spPr>
        <p:txBody>
          <a:bodyPr anchor="b">
            <a:normAutofit/>
          </a:bodyPr>
          <a:lstStyle>
            <a:lvl1pPr>
              <a:defRPr sz="3400" b="0"/>
            </a:lvl1pPr>
          </a:lstStyle>
          <a:p>
            <a:r>
              <a:rPr lang="pl-PL" smtClean="0"/>
              <a:t>Kliknij, aby edytować styl</a:t>
            </a:r>
            <a:endParaRPr lang="pl-PL" dirty="0"/>
          </a:p>
        </p:txBody>
      </p:sp>
      <p:sp>
        <p:nvSpPr>
          <p:cNvPr id="3" name="Symbol zastępczy zawartości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6" name="Symbol zastępczy stopki 5"/>
          <p:cNvSpPr>
            <a:spLocks noGrp="1"/>
          </p:cNvSpPr>
          <p:nvPr>
            <p:ph type="ftr" sz="quarter" idx="11"/>
          </p:nvPr>
        </p:nvSpPr>
        <p:spPr/>
        <p:txBody>
          <a:bodyPr/>
          <a:lstStyle/>
          <a:p>
            <a:endParaRPr lang="pl-PL" dirty="0">
              <a:solidFill>
                <a:prstClr val="black"/>
              </a:solidFill>
            </a:endParaRPr>
          </a:p>
        </p:txBody>
      </p:sp>
      <p:sp>
        <p:nvSpPr>
          <p:cNvPr id="7" name="Symbol zastępczy numeru slajdu 6"/>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347852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22960" y="1188720"/>
            <a:ext cx="2331720" cy="2286000"/>
          </a:xfrm>
        </p:spPr>
        <p:txBody>
          <a:bodyPr anchor="b">
            <a:normAutofit/>
          </a:bodyPr>
          <a:lstStyle>
            <a:lvl1pPr>
              <a:defRPr sz="3400" b="0"/>
            </a:lvl1pPr>
          </a:lstStyle>
          <a:p>
            <a:r>
              <a:rPr lang="pl-PL" smtClean="0"/>
              <a:t>Kliknij, aby edytować styl</a:t>
            </a:r>
            <a:endParaRPr lang="pl-PL" dirty="0"/>
          </a:p>
        </p:txBody>
      </p:sp>
      <p:sp>
        <p:nvSpPr>
          <p:cNvPr id="3" name="Symbol zastępczy obrazu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smtClean="0"/>
              <a:t>Kliknij ikonę, aby dodać obraz</a:t>
            </a:r>
            <a:endParaRPr lang="pl-PL" dirty="0"/>
          </a:p>
        </p:txBody>
      </p:sp>
      <p:sp>
        <p:nvSpPr>
          <p:cNvPr id="4" name="Symbol zastępczy tekstu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6" name="Symbol zastępczy stopki 5"/>
          <p:cNvSpPr>
            <a:spLocks noGrp="1"/>
          </p:cNvSpPr>
          <p:nvPr>
            <p:ph type="ftr" sz="quarter" idx="11"/>
          </p:nvPr>
        </p:nvSpPr>
        <p:spPr/>
        <p:txBody>
          <a:bodyPr/>
          <a:lstStyle/>
          <a:p>
            <a:endParaRPr lang="pl-PL" dirty="0">
              <a:solidFill>
                <a:prstClr val="black"/>
              </a:solidFill>
            </a:endParaRPr>
          </a:p>
        </p:txBody>
      </p:sp>
      <p:sp>
        <p:nvSpPr>
          <p:cNvPr id="7" name="Symbol zastępczy numeru slajdu 6"/>
          <p:cNvSpPr>
            <a:spLocks noGrp="1"/>
          </p:cNvSpPr>
          <p:nvPr>
            <p:ph type="sldNum" sz="quarter" idx="12"/>
          </p:nvPr>
        </p:nvSpPr>
        <p:spPr/>
        <p:txBody>
          <a:body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11147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Dowolny kształt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8" name="Dowolny kształt 51"/>
          <p:cNvSpPr>
            <a:spLocks/>
          </p:cNvSpPr>
          <p:nvPr/>
        </p:nvSpPr>
        <p:spPr bwMode="auto">
          <a:xfrm>
            <a:off x="0"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9" name="Dowolny kształt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nvGrpSpPr>
          <p:cNvPr id="10" name="Grupa 66"/>
          <p:cNvGrpSpPr>
            <a:grpSpLocks noChangeAspect="1"/>
          </p:cNvGrpSpPr>
          <p:nvPr/>
        </p:nvGrpSpPr>
        <p:grpSpPr bwMode="auto">
          <a:xfrm>
            <a:off x="8735766" y="947577"/>
            <a:ext cx="319984" cy="400819"/>
            <a:chOff x="3636" y="1964"/>
            <a:chExt cx="413" cy="388"/>
          </a:xfrm>
        </p:grpSpPr>
        <p:sp>
          <p:nvSpPr>
            <p:cNvPr id="11" name="Dowolny kształt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2" name="Dowolny kształt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3" name="Dowolny kształt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4" name="Dowolny kształt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5" name="Dowolny kształt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6" name="Dowolny kształt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7" name="Dowolny kształt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18" name="Dowolny kształt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19" name="Grupa 18"/>
          <p:cNvGrpSpPr/>
          <p:nvPr/>
        </p:nvGrpSpPr>
        <p:grpSpPr>
          <a:xfrm>
            <a:off x="8481696" y="6212029"/>
            <a:ext cx="656603" cy="645972"/>
            <a:chOff x="7344986" y="5566058"/>
            <a:chExt cx="1750940" cy="1291943"/>
          </a:xfrm>
        </p:grpSpPr>
        <p:sp>
          <p:nvSpPr>
            <p:cNvPr id="20" name="Dowolny kształt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1" name="Dowolny kształt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2" name="Dowolny kształt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3" name="Dowolny kształt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4" name="Dowolny kształt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5" name="Dowolny kształt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26" name="Grupa 5"/>
          <p:cNvGrpSpPr>
            <a:grpSpLocks noChangeAspect="1"/>
          </p:cNvGrpSpPr>
          <p:nvPr/>
        </p:nvGrpSpPr>
        <p:grpSpPr bwMode="auto">
          <a:xfrm>
            <a:off x="1831" y="2873890"/>
            <a:ext cx="447921" cy="789302"/>
            <a:chOff x="2121" y="1060"/>
            <a:chExt cx="597" cy="789"/>
          </a:xfrm>
        </p:grpSpPr>
        <p:sp>
          <p:nvSpPr>
            <p:cNvPr id="27" name="Dowolny kształt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8" name="Dowolny kształt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29" name="Dowolny kształt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0" name="Dowolny kształt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1" name="Dowolny kształt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2" name="Dowolny kształt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3" name="Dowolny kształt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34" name="Grupa 16"/>
          <p:cNvGrpSpPr>
            <a:grpSpLocks noChangeAspect="1"/>
          </p:cNvGrpSpPr>
          <p:nvPr/>
        </p:nvGrpSpPr>
        <p:grpSpPr bwMode="auto">
          <a:xfrm>
            <a:off x="104629" y="-13010"/>
            <a:ext cx="1037180" cy="804244"/>
            <a:chOff x="1922" y="1129"/>
            <a:chExt cx="987" cy="574"/>
          </a:xfrm>
        </p:grpSpPr>
        <p:sp>
          <p:nvSpPr>
            <p:cNvPr id="35" name="Dowolny kształt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6" name="Dowolny kształt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7" name="Dowolny kształt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8" name="Dowolny kształt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39" name="Dowolny kształt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0" name="Dowolny kształt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1" name="Dowolny kształt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2" name="Dowolny kształt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43" name="Grupa 28"/>
          <p:cNvGrpSpPr>
            <a:grpSpLocks noChangeAspect="1"/>
          </p:cNvGrpSpPr>
          <p:nvPr/>
        </p:nvGrpSpPr>
        <p:grpSpPr bwMode="auto">
          <a:xfrm>
            <a:off x="0" y="5007562"/>
            <a:ext cx="515890" cy="1147722"/>
            <a:chOff x="1901" y="2020"/>
            <a:chExt cx="1059" cy="1767"/>
          </a:xfrm>
        </p:grpSpPr>
        <p:sp>
          <p:nvSpPr>
            <p:cNvPr id="44" name="Dowolny kształt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5" name="Dowolny kształt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6" name="Dowolny kształt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7" name="Dowolny kształt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8" name="Dowolny kształt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49" name="Dowolny kształt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0" name="Dowolny kształt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1" name="Dowolny kształt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52" name="Grupa 52"/>
          <p:cNvGrpSpPr>
            <a:grpSpLocks noChangeAspect="1"/>
          </p:cNvGrpSpPr>
          <p:nvPr/>
        </p:nvGrpSpPr>
        <p:grpSpPr bwMode="auto">
          <a:xfrm rot="19948164">
            <a:off x="8357436" y="105148"/>
            <a:ext cx="506303" cy="772505"/>
            <a:chOff x="4634" y="754"/>
            <a:chExt cx="1164" cy="1332"/>
          </a:xfrm>
        </p:grpSpPr>
        <p:sp>
          <p:nvSpPr>
            <p:cNvPr id="53" name="Dowolny kształt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4" name="Dowolny kształt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5" name="Dowolny kształt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6" name="Dowolny kształt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7" name="Dowolny kształt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8" name="Dowolny kształt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59" name="Dowolny kształt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0" name="Dowolny kształt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grpSp>
        <p:nvGrpSpPr>
          <p:cNvPr id="61" name="Grupa 64"/>
          <p:cNvGrpSpPr>
            <a:grpSpLocks noChangeAspect="1"/>
          </p:cNvGrpSpPr>
          <p:nvPr/>
        </p:nvGrpSpPr>
        <p:grpSpPr bwMode="auto">
          <a:xfrm flipH="1">
            <a:off x="8086999" y="2958793"/>
            <a:ext cx="771182" cy="1140705"/>
            <a:chOff x="2052" y="995"/>
            <a:chExt cx="768" cy="852"/>
          </a:xfrm>
        </p:grpSpPr>
        <p:sp>
          <p:nvSpPr>
            <p:cNvPr id="62" name="Dowolny kształt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3" name="Dowolny kształt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4" name="Dowolny kształt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5" name="Dowolny kształt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6" name="Dowolny kształt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7" name="Dowolny kształt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8" name="Dowolny kształt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sp>
          <p:nvSpPr>
            <p:cNvPr id="69" name="Dowolny kształt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solidFill>
                  <a:prstClr val="black"/>
                </a:solidFill>
              </a:endParaRPr>
            </a:p>
          </p:txBody>
        </p:sp>
      </p:grpSp>
      <p:sp>
        <p:nvSpPr>
          <p:cNvPr id="2" name="Symbol zastępczy tytułu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pl-PL" smtClean="0">
                <a:solidFill>
                  <a:prstClr val="black"/>
                </a:solidFill>
              </a:rPr>
              <a:pPr/>
              <a:t>2017-06-14</a:t>
            </a:fld>
            <a:endParaRPr lang="pl-PL" dirty="0">
              <a:solidFill>
                <a:prstClr val="black"/>
              </a:solidFill>
            </a:endParaRPr>
          </a:p>
        </p:txBody>
      </p:sp>
      <p:sp>
        <p:nvSpPr>
          <p:cNvPr id="5" name="Symbol zastępczy stopki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pl-PL" dirty="0">
              <a:solidFill>
                <a:prstClr val="black"/>
              </a:solidFill>
            </a:endParaRPr>
          </a:p>
        </p:txBody>
      </p:sp>
      <p:sp>
        <p:nvSpPr>
          <p:cNvPr id="6" name="Symbol zastępczy numeru slajdu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pl-PL" smtClean="0">
                <a:solidFill>
                  <a:prstClr val="black"/>
                </a:solidFill>
              </a:rPr>
              <a:pPr/>
              <a:t>‹#›</a:t>
            </a:fld>
            <a:endParaRPr lang="pl-PL" dirty="0">
              <a:solidFill>
                <a:prstClr val="black"/>
              </a:solidFill>
            </a:endParaRPr>
          </a:p>
        </p:txBody>
      </p:sp>
    </p:spTree>
    <p:extLst>
      <p:ext uri="{BB962C8B-B14F-4D97-AF65-F5344CB8AC3E}">
        <p14:creationId xmlns:p14="http://schemas.microsoft.com/office/powerpoint/2010/main" val="2176429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youtu.be/S-3PVm-MIPM" TargetMode="External"/><Relationship Id="rId3" Type="http://schemas.openxmlformats.org/officeDocument/2006/relationships/hyperlink" Target="http://goknap.wixsite.com/english/cwiczenia" TargetMode="External"/><Relationship Id="rId7" Type="http://schemas.openxmlformats.org/officeDocument/2006/relationships/hyperlink" Target="https://twinspace.etwinning.net/6834/home" TargetMode="External"/><Relationship Id="rId12" Type="http://schemas.openxmlformats.org/officeDocument/2006/relationships/image" Target="../media/image3.jpeg"/><Relationship Id="rId2" Type="http://schemas.openxmlformats.org/officeDocument/2006/relationships/hyperlink" Target="https://sp314.edupage.org/blog18/?jwid=jw1&amp;bid=blog18&amp;wid=jw1_comp_HBox_0_BlogModule_0&amp;g=comp_HBox_0_BlogModule_0&amp;bid=blog18&amp;aid=178" TargetMode="External"/><Relationship Id="rId1" Type="http://schemas.openxmlformats.org/officeDocument/2006/relationships/slideLayout" Target="../slideLayouts/slideLayout2.xml"/><Relationship Id="rId6" Type="http://schemas.openxmlformats.org/officeDocument/2006/relationships/hyperlink" Target="https://sp314.edupage.org/blog38/?jwid=jw2&amp;bid=blog38&amp;wid=jw2_comp_HBox_0_BlogModule_0&amp;g=comp_HBox_0_BlogModule_0&amp;bid=blog38&amp;aid=5" TargetMode="External"/><Relationship Id="rId11" Type="http://schemas.openxmlformats.org/officeDocument/2006/relationships/image" Target="../media/image2.png"/><Relationship Id="rId5" Type="http://schemas.openxmlformats.org/officeDocument/2006/relationships/hyperlink" Target="https://www.tes.com/lessons/-467JJu1Eq97Pw/wielcy-nieznani" TargetMode="External"/><Relationship Id="rId10" Type="http://schemas.openxmlformats.org/officeDocument/2006/relationships/image" Target="../media/image1.jpg"/><Relationship Id="rId4" Type="http://schemas.openxmlformats.org/officeDocument/2006/relationships/hyperlink" Target="http://otwartezasoby.pl/" TargetMode="External"/><Relationship Id="rId9" Type="http://schemas.openxmlformats.org/officeDocument/2006/relationships/hyperlink" Target="http://i314.cba.p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p314.edupage.org/blog40/" TargetMode="External"/><Relationship Id="rId3" Type="http://schemas.openxmlformats.org/officeDocument/2006/relationships/hyperlink" Target="https://learn.globalcities.org/do/account/login" TargetMode="External"/><Relationship Id="rId7" Type="http://schemas.openxmlformats.org/officeDocument/2006/relationships/hyperlink" Target="https://scratch.mit.edu/studios/3937980/" TargetMode="External"/><Relationship Id="rId2" Type="http://schemas.openxmlformats.org/officeDocument/2006/relationships/hyperlink" Target="https://sp314.edupage.org/blog47/" TargetMode="External"/><Relationship Id="rId1" Type="http://schemas.openxmlformats.org/officeDocument/2006/relationships/slideLayout" Target="../slideLayouts/slideLayout4.xml"/><Relationship Id="rId6" Type="http://schemas.openxmlformats.org/officeDocument/2006/relationships/hyperlink" Target="https://sp314.edupage.org/blog25/" TargetMode="External"/><Relationship Id="rId5" Type="http://schemas.openxmlformats.org/officeDocument/2006/relationships/hyperlink" Target="https://sp314.edupage.org/blog38/" TargetMode="External"/><Relationship Id="rId4" Type="http://schemas.openxmlformats.org/officeDocument/2006/relationships/hyperlink" Target="http://www.etwinning.p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cer.com/ac/pl/PL/content/professional-education-video"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www.stickymoose.com/" TargetMode="External"/><Relationship Id="rId13" Type="http://schemas.openxmlformats.org/officeDocument/2006/relationships/image" Target="../media/image7.jpeg"/><Relationship Id="rId3" Type="http://schemas.openxmlformats.org/officeDocument/2006/relationships/hyperlink" Target="joannacichocka.blogspot.com" TargetMode="External"/><Relationship Id="rId7" Type="http://schemas.openxmlformats.org/officeDocument/2006/relationships/hyperlink" Target="https://www.mentimeter.com/" TargetMode="External"/><Relationship Id="rId12" Type="http://schemas.openxmlformats.org/officeDocument/2006/relationships/image" Target="../media/image6.png"/><Relationship Id="rId2" Type="http://schemas.openxmlformats.org/officeDocument/2006/relationships/hyperlink" Target="https://pl-pl.facebook.com/people/Strefa-Sportu-Poraj%C3%B3w-Trzy/100010580413201" TargetMode="External"/><Relationship Id="rId1" Type="http://schemas.openxmlformats.org/officeDocument/2006/relationships/slideLayout" Target="../slideLayouts/slideLayout2.xml"/><Relationship Id="rId6" Type="http://schemas.openxmlformats.org/officeDocument/2006/relationships/hyperlink" Target="https://answergarden.ch/" TargetMode="External"/><Relationship Id="rId11" Type="http://schemas.openxmlformats.org/officeDocument/2006/relationships/hyperlink" Target="http://e-kronika.blogspot.com/" TargetMode="External"/><Relationship Id="rId5" Type="http://schemas.openxmlformats.org/officeDocument/2006/relationships/hyperlink" Target="https://www.tricider.com/" TargetMode="External"/><Relationship Id="rId10" Type="http://schemas.openxmlformats.org/officeDocument/2006/relationships/hyperlink" Target="https://www.surveymonkey.com/" TargetMode="External"/><Relationship Id="rId4" Type="http://schemas.openxmlformats.org/officeDocument/2006/relationships/hyperlink" Target="https://padlet.com/joanna_ko/e7rz447gnxz6" TargetMode="External"/><Relationship Id="rId9" Type="http://schemas.openxmlformats.org/officeDocument/2006/relationships/hyperlink" Target="https://polldaddy.com/feature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p314.edupage.org/blog25/?jwid=jw46&amp;bid=blog25&amp;wid=jw46_comp_HBox_0_BlogModule_0&amp;g=comp_HBox_0_BlogModule_0&amp;bid=blog25&amp;aid=18" TargetMode="External"/><Relationship Id="rId13" Type="http://schemas.openxmlformats.org/officeDocument/2006/relationships/hyperlink" Target="https://sp314.edupage.org/blog47/" TargetMode="External"/><Relationship Id="rId3" Type="http://schemas.openxmlformats.org/officeDocument/2006/relationships/hyperlink" Target="http://goknap.wixsite.com/aroundthecity/trips" TargetMode="External"/><Relationship Id="rId7" Type="http://schemas.openxmlformats.org/officeDocument/2006/relationships/hyperlink" Target="https://sp314.edupage.org/blog25/?jwid=jw47&amp;bid=blog25&amp;wid=jw47_comp_HBox_0_BlogModule_0&amp;g=comp_HBox_0_BlogModule_0&amp;bid=blog25&amp;aid=11" TargetMode="External"/><Relationship Id="rId12" Type="http://schemas.openxmlformats.org/officeDocument/2006/relationships/hyperlink" Target="http://mkostian.wixsite.com/varsavianistyczna/glimpses-of-our-capital-cities" TargetMode="External"/><Relationship Id="rId2" Type="http://schemas.openxmlformats.org/officeDocument/2006/relationships/hyperlink" Target="https://sp314.edupage.org/blog/?jwid=jw1&amp;bid=blog18&amp;wid=jw1_comp_HBox_0_BlogModule_0&amp;g=comp_HBox_0_BlogModule_0&amp;bid=blog18&amp;aid=12" TargetMode="External"/><Relationship Id="rId1" Type="http://schemas.openxmlformats.org/officeDocument/2006/relationships/slideLayout" Target="../slideLayouts/slideLayout2.xml"/><Relationship Id="rId6" Type="http://schemas.openxmlformats.org/officeDocument/2006/relationships/hyperlink" Target="https://sp314.edupage.org/blog25/?jwid=jw49&amp;bid=blog25&amp;wid=jw49_comp_HBox_0_BlogModule_0&amp;g=comp_HBox_0_BlogModule_0&amp;bid=blog25&amp;aid=17" TargetMode="External"/><Relationship Id="rId11" Type="http://schemas.openxmlformats.org/officeDocument/2006/relationships/hyperlink" Target="https://sp314.edupage.org/blog25/?jwid=jw50&amp;bid=blog25&amp;wid=jw50_comp_HBox_0_BlogModule_0&amp;g=comp_HBox_0_BlogModule_0&amp;bid=blog25&amp;aid=9" TargetMode="External"/><Relationship Id="rId5" Type="http://schemas.openxmlformats.org/officeDocument/2006/relationships/hyperlink" Target="https://sp314.edupage.org/blog46/?jwid=jw65&amp;bid=blog46&amp;wid=jw65_comp_HBox_0_BlogModule_0&amp;g=comp_HBox_0_BlogModule_0&amp;bid=blog46&amp;aid=3" TargetMode="External"/><Relationship Id="rId15" Type="http://schemas.openxmlformats.org/officeDocument/2006/relationships/hyperlink" Target="https://sp314.edupage.org/blog22/?jwid=jw79&amp;bid=blog22&amp;wid=jw79_comp_HBox_0_BlogModule_0&amp;g=comp_HBox_0_BlogModule_0&amp;bid=blog22&amp;aid=9" TargetMode="External"/><Relationship Id="rId10" Type="http://schemas.openxmlformats.org/officeDocument/2006/relationships/hyperlink" Target="https://sp314.edupage.org/blog25/?jwid=jw48&amp;bid=blog25&amp;wid=jw48_comp_HBox_0_BlogModule_0&amp;g=comp_HBox_0_BlogModule_0&amp;bid=blog25&amp;aid=10" TargetMode="External"/><Relationship Id="rId4" Type="http://schemas.openxmlformats.org/officeDocument/2006/relationships/hyperlink" Target="https://sp314.edupage.org/blog46/?jwid=jw60&amp;bid=blog46&amp;wid=jw60_comp_HBox_0_BlogModule_0&amp;g=comp_HBox_0_BlogModule_0&amp;bid=blog46&amp;aid=4" TargetMode="External"/><Relationship Id="rId9" Type="http://schemas.openxmlformats.org/officeDocument/2006/relationships/hyperlink" Target="https://sp314.edupage.org/blog25/?jwid=jw54&amp;bid=blog25&amp;wid=jw54_comp_HBox_0_BlogModule_0&amp;g=comp_HBox_0_BlogModule_0&amp;bid=blog25&amp;aid=20" TargetMode="External"/><Relationship Id="rId14" Type="http://schemas.openxmlformats.org/officeDocument/2006/relationships/hyperlink" Target="http://sp314warszawa.wixsite.com/mindthespor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tudio.code.org/p/playlab#ALymsyKkyDytm7Kn6h01lg" TargetMode="External"/><Relationship Id="rId3" Type="http://schemas.openxmlformats.org/officeDocument/2006/relationships/hyperlink" Target="http://www.bialoleka.waw.pl/aktualnosc-471-cztery_nagrody_za_najlepsze_projekty.html" TargetMode="External"/><Relationship Id="rId7" Type="http://schemas.openxmlformats.org/officeDocument/2006/relationships/hyperlink" Target="https://studio.code.org/p/playlab#Zk23l_royegQmMZa8rOt7g" TargetMode="External"/><Relationship Id="rId2" Type="http://schemas.openxmlformats.org/officeDocument/2006/relationships/hyperlink" Target="http://www.kulturalna.warszawa.pl/wpek,wiadomosc,6935.html?locale=pl_PL" TargetMode="External"/><Relationship Id="rId1" Type="http://schemas.openxmlformats.org/officeDocument/2006/relationships/slideLayout" Target="../slideLayouts/slideLayout2.xml"/><Relationship Id="rId6" Type="http://schemas.openxmlformats.org/officeDocument/2006/relationships/hyperlink" Target="https://studio.code.org/p/playlab#X5lZnLj_QjU2yGQk6UFDLw" TargetMode="External"/><Relationship Id="rId5" Type="http://schemas.openxmlformats.org/officeDocument/2006/relationships/hyperlink" Target="Projekt%20&#8222;Moje%20miasto%20to...&#8221;%20-%2024%20uczni&#243;w" TargetMode="External"/><Relationship Id="rId10" Type="http://schemas.openxmlformats.org/officeDocument/2006/relationships/hyperlink" Target="https://twinspace.etwinning.net/11976/home" TargetMode="External"/><Relationship Id="rId4" Type="http://schemas.openxmlformats.org/officeDocument/2006/relationships/hyperlink" Target="http://goknap.wixsite.com/aroundthecity" TargetMode="External"/><Relationship Id="rId9" Type="http://schemas.openxmlformats.org/officeDocument/2006/relationships/hyperlink" Target="http://sp314.edupage.org/blog25/?jwid=jw2&amp;bid=blog25&amp;wid=jw2_comp_HBox_0_BlogModule_0&amp;g=comp_HBox_0_BlogModule_0&amp;bid=blog25&amp;aid=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7xk57LBWKsE?ecver=1" TargetMode="External"/><Relationship Id="rId4" Type="http://schemas.openxmlformats.org/officeDocument/2006/relationships/hyperlink" Target="https://sp314.edupage.org/blog46/?jwid=jw66&amp;bid=blog46&amp;wid=jw66_comp_HBox_0_BlogModule_0&amp;g=comp_HBox_0_BlogModule_0&amp;bid=blog46&amp;aid=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15616" y="731253"/>
            <a:ext cx="2808312" cy="3879144"/>
          </a:xfrm>
        </p:spPr>
        <p:txBody>
          <a:bodyPr>
            <a:normAutofit/>
          </a:bodyPr>
          <a:lstStyle/>
          <a:p>
            <a:pPr marL="45720" indent="0">
              <a:buNone/>
            </a:pPr>
            <a:r>
              <a:rPr lang="pl-PL" b="1" dirty="0" smtClean="0"/>
              <a:t>Edukacja mobilna:</a:t>
            </a:r>
            <a:r>
              <a:rPr lang="pl-PL" dirty="0" smtClean="0"/>
              <a:t/>
            </a:r>
            <a:br>
              <a:rPr lang="pl-PL" dirty="0" smtClean="0"/>
            </a:br>
            <a:r>
              <a:rPr lang="pl-PL" sz="1200" dirty="0"/>
              <a:t>K</a:t>
            </a:r>
            <a:r>
              <a:rPr lang="pl-PL" sz="1200" dirty="0" smtClean="0"/>
              <a:t>orzystamy z dwóch przenośnych zestawów tabletów(50szt) oraz 25 mobilnych laptopów do prowadzenia zajęć z wykorzystaniem aplikacji:</a:t>
            </a:r>
          </a:p>
          <a:p>
            <a:pPr marL="45720" indent="0">
              <a:buNone/>
            </a:pPr>
            <a:r>
              <a:rPr lang="pl-PL" sz="1200" dirty="0" smtClean="0"/>
              <a:t>Learningapps, Quizlet,Quizizz, Kahoot, Szkic, Blubbr.tv, educa.pl, </a:t>
            </a:r>
            <a:r>
              <a:rPr lang="pl-PL" sz="1200" dirty="0" smtClean="0">
                <a:solidFill>
                  <a:prstClr val="black"/>
                </a:solidFill>
              </a:rPr>
              <a:t>KOSTKI</a:t>
            </a:r>
            <a:r>
              <a:rPr lang="pl-PL" sz="1200" dirty="0">
                <a:solidFill>
                  <a:prstClr val="black"/>
                </a:solidFill>
              </a:rPr>
              <a:t>, KUJON, </a:t>
            </a:r>
            <a:r>
              <a:rPr lang="pl-PL" sz="1200" dirty="0" smtClean="0">
                <a:solidFill>
                  <a:prstClr val="black"/>
                </a:solidFill>
              </a:rPr>
              <a:t>Klocek, PLICERS, kody </a:t>
            </a:r>
            <a:r>
              <a:rPr lang="pl-PL" sz="1200" dirty="0">
                <a:solidFill>
                  <a:prstClr val="black"/>
                </a:solidFill>
              </a:rPr>
              <a:t>QR </a:t>
            </a:r>
            <a:r>
              <a:rPr lang="pl-PL" sz="1200" dirty="0" smtClean="0">
                <a:solidFill>
                  <a:prstClr val="black"/>
                </a:solidFill>
              </a:rPr>
              <a:t/>
            </a:r>
            <a:br>
              <a:rPr lang="pl-PL" sz="1200" dirty="0" smtClean="0">
                <a:solidFill>
                  <a:prstClr val="black"/>
                </a:solidFill>
              </a:rPr>
            </a:br>
            <a:r>
              <a:rPr lang="pl-PL" sz="1200" dirty="0" smtClean="0">
                <a:solidFill>
                  <a:prstClr val="black"/>
                </a:solidFill>
              </a:rPr>
              <a:t>i </a:t>
            </a:r>
            <a:r>
              <a:rPr lang="pl-PL" sz="1200" dirty="0">
                <a:solidFill>
                  <a:prstClr val="black"/>
                </a:solidFill>
              </a:rPr>
              <a:t>wiele </a:t>
            </a:r>
            <a:r>
              <a:rPr lang="pl-PL" sz="1200" dirty="0" smtClean="0">
                <a:solidFill>
                  <a:prstClr val="black"/>
                </a:solidFill>
              </a:rPr>
              <a:t>innych</a:t>
            </a:r>
          </a:p>
          <a:p>
            <a:pPr marL="45720" indent="0">
              <a:buNone/>
            </a:pPr>
            <a:r>
              <a:rPr lang="pl-PL" sz="1200" dirty="0" smtClean="0">
                <a:solidFill>
                  <a:prstClr val="black"/>
                </a:solidFill>
              </a:rPr>
              <a:t>Urządzenia wykorzystywane są  codziennie przez nauczycieli edukacji wczesnoszkolnej oraz nauczycieli przedmiotowych klas 4-6</a:t>
            </a:r>
          </a:p>
          <a:p>
            <a:pPr marL="45720" indent="0">
              <a:buNone/>
            </a:pPr>
            <a:r>
              <a:rPr lang="pl-PL" sz="1200" dirty="0" smtClean="0">
                <a:solidFill>
                  <a:prstClr val="black"/>
                </a:solidFill>
              </a:rPr>
              <a:t>Przykład wykorzystania:</a:t>
            </a:r>
            <a:br>
              <a:rPr lang="pl-PL" sz="1200" dirty="0" smtClean="0">
                <a:solidFill>
                  <a:prstClr val="black"/>
                </a:solidFill>
              </a:rPr>
            </a:br>
            <a:r>
              <a:rPr lang="pl-PL" sz="1200" dirty="0" smtClean="0">
                <a:solidFill>
                  <a:prstClr val="black"/>
                </a:solidFill>
                <a:hlinkClick r:id="rId2"/>
              </a:rPr>
              <a:t>Edukacja wczesnoszkolna</a:t>
            </a:r>
            <a:r>
              <a:rPr lang="pl-PL" sz="1200" dirty="0">
                <a:solidFill>
                  <a:prstClr val="black"/>
                </a:solidFill>
              </a:rPr>
              <a:t/>
            </a:r>
            <a:br>
              <a:rPr lang="pl-PL" sz="1200" dirty="0">
                <a:solidFill>
                  <a:prstClr val="black"/>
                </a:solidFill>
              </a:rPr>
            </a:br>
            <a:r>
              <a:rPr lang="pl-PL" sz="1200" dirty="0" smtClean="0">
                <a:solidFill>
                  <a:prstClr val="black"/>
                </a:solidFill>
                <a:hlinkClick r:id="rId3"/>
              </a:rPr>
              <a:t>Zespół nauczania języków obcych</a:t>
            </a:r>
            <a:endParaRPr lang="pl-PL" sz="1200" dirty="0" smtClean="0">
              <a:solidFill>
                <a:prstClr val="black"/>
              </a:solidFill>
            </a:endParaRPr>
          </a:p>
        </p:txBody>
      </p:sp>
      <p:sp>
        <p:nvSpPr>
          <p:cNvPr id="4" name="Tytuł 12"/>
          <p:cNvSpPr txBox="1">
            <a:spLocks/>
          </p:cNvSpPr>
          <p:nvPr/>
        </p:nvSpPr>
        <p:spPr>
          <a:xfrm>
            <a:off x="1187624" y="-315416"/>
            <a:ext cx="7344816" cy="12334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a:lstStyle>
          <a:p>
            <a:r>
              <a:rPr lang="pl-PL" sz="2000" dirty="0" smtClean="0"/>
              <a:t>1. Otwartość na wykorzystanie nowych narzędzi pracy w SP314</a:t>
            </a:r>
            <a:br>
              <a:rPr lang="pl-PL" sz="2000" dirty="0" smtClean="0"/>
            </a:br>
            <a:endParaRPr lang="pl-PL" sz="2800" dirty="0"/>
          </a:p>
        </p:txBody>
      </p:sp>
      <p:sp>
        <p:nvSpPr>
          <p:cNvPr id="5" name="Symbol zastępczy zawartości 2"/>
          <p:cNvSpPr txBox="1">
            <a:spLocks/>
          </p:cNvSpPr>
          <p:nvPr/>
        </p:nvSpPr>
        <p:spPr>
          <a:xfrm>
            <a:off x="3923928" y="757512"/>
            <a:ext cx="4032448" cy="4327672"/>
          </a:xfrm>
          <a:prstGeom prst="rect">
            <a:avLst/>
          </a:prstGeom>
        </p:spPr>
        <p:txBody>
          <a:bodyPr vert="horz" lIns="91440" tIns="45720" rIns="91440" bIns="45720" rtlCol="0">
            <a:normAutofit fontScale="55000" lnSpcReduction="20000"/>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Font typeface="Arial" pitchFamily="34" charset="0"/>
              <a:buNone/>
            </a:pPr>
            <a:r>
              <a:rPr lang="pl-PL" sz="2900" b="1" dirty="0" smtClean="0"/>
              <a:t>Wykorzystanie zasobów sieci w procesie kształcenia na różnych przedmiotach </a:t>
            </a:r>
            <a:br>
              <a:rPr lang="pl-PL" sz="2900" b="1" dirty="0" smtClean="0"/>
            </a:br>
            <a:r>
              <a:rPr lang="pl-PL" sz="2900" b="1" dirty="0" smtClean="0"/>
              <a:t>w klasach 1-6:</a:t>
            </a:r>
            <a:r>
              <a:rPr lang="pl-PL" sz="1300" dirty="0" smtClean="0"/>
              <a:t/>
            </a:r>
            <a:br>
              <a:rPr lang="pl-PL" sz="1300" dirty="0" smtClean="0"/>
            </a:br>
            <a:r>
              <a:rPr lang="pl-PL" sz="1900" dirty="0" smtClean="0"/>
              <a:t>- </a:t>
            </a:r>
            <a:r>
              <a:rPr lang="pl-PL" sz="1900" dirty="0" smtClean="0">
                <a:hlinkClick r:id="rId4"/>
              </a:rPr>
              <a:t>Otwarte zasoby edukacyjne</a:t>
            </a:r>
            <a:r>
              <a:rPr lang="pl-PL" sz="1900" dirty="0" smtClean="0"/>
              <a:t> na lekcji polskiego, historii oraz lekcjach języków obcych, </a:t>
            </a:r>
            <a:r>
              <a:rPr lang="pl-PL" sz="1900" dirty="0"/>
              <a:t/>
            </a:r>
            <a:br>
              <a:rPr lang="pl-PL" sz="1900" dirty="0"/>
            </a:br>
            <a:r>
              <a:rPr lang="pl-PL" sz="1900" dirty="0" smtClean="0"/>
              <a:t>- Platforma </a:t>
            </a:r>
            <a:r>
              <a:rPr lang="pl-PL" sz="1900" dirty="0" smtClean="0">
                <a:hlinkClick r:id="rId5"/>
              </a:rPr>
              <a:t>Blendspace </a:t>
            </a:r>
            <a:r>
              <a:rPr lang="pl-PL" sz="1900" dirty="0" smtClean="0"/>
              <a:t>do prowadzenia odwróconych lekcji w klasach 4-6</a:t>
            </a:r>
            <a:br>
              <a:rPr lang="pl-PL" sz="1900" dirty="0" smtClean="0"/>
            </a:br>
            <a:r>
              <a:rPr lang="pl-PL" sz="1900" dirty="0" smtClean="0"/>
              <a:t>- Platforma </a:t>
            </a:r>
            <a:r>
              <a:rPr lang="pl-PL" sz="1900" dirty="0" smtClean="0">
                <a:hlinkClick r:id="rId6"/>
              </a:rPr>
              <a:t>Global Scholars </a:t>
            </a:r>
            <a:r>
              <a:rPr lang="pl-PL" sz="1900" dirty="0" smtClean="0"/>
              <a:t/>
            </a:r>
            <a:br>
              <a:rPr lang="pl-PL" sz="1900" dirty="0" smtClean="0"/>
            </a:br>
            <a:r>
              <a:rPr lang="pl-PL" sz="1900" dirty="0" smtClean="0"/>
              <a:t>- Platforma </a:t>
            </a:r>
            <a:r>
              <a:rPr lang="pl-PL" sz="1900" dirty="0" smtClean="0">
                <a:hlinkClick r:id="rId7"/>
              </a:rPr>
              <a:t>Twinnspace</a:t>
            </a:r>
            <a:r>
              <a:rPr lang="pl-PL" sz="1900" dirty="0"/>
              <a:t/>
            </a:r>
            <a:br>
              <a:rPr lang="pl-PL" sz="1900" dirty="0"/>
            </a:br>
            <a:r>
              <a:rPr lang="pl-PL" sz="1900" dirty="0" smtClean="0"/>
              <a:t>-  wykorzystanie stron edukacyjnych takich jak buliba.pl, matzoo.pl </a:t>
            </a:r>
            <a:br>
              <a:rPr lang="pl-PL" sz="1900" dirty="0" smtClean="0"/>
            </a:br>
            <a:r>
              <a:rPr lang="pl-PL" sz="1900" dirty="0" smtClean="0"/>
              <a:t>i wiele innych w edukacji wczesnoszkolnej</a:t>
            </a:r>
            <a:br>
              <a:rPr lang="pl-PL" sz="1900" dirty="0" smtClean="0"/>
            </a:br>
            <a:r>
              <a:rPr lang="pl-PL" sz="1900" dirty="0" smtClean="0"/>
              <a:t>- </a:t>
            </a:r>
            <a:r>
              <a:rPr lang="pl-PL" sz="1900" dirty="0" smtClean="0">
                <a:hlinkClick r:id="rId8"/>
              </a:rPr>
              <a:t>wirtualny trener </a:t>
            </a:r>
            <a:r>
              <a:rPr lang="pl-PL" sz="1900" dirty="0" smtClean="0"/>
              <a:t>podczas lekcji WFu</a:t>
            </a:r>
          </a:p>
          <a:p>
            <a:pPr marL="45720" indent="0">
              <a:buFont typeface="Arial" pitchFamily="34" charset="0"/>
              <a:buNone/>
            </a:pPr>
            <a:r>
              <a:rPr lang="pl-PL" sz="1900" dirty="0" smtClean="0"/>
              <a:t>Każda sala lekcyjna jest wyposażona w tablicę interaktywną oraz projektor, co pozwala  na codzienne korzystanie z zasobów sieci oraz multibooków.</a:t>
            </a:r>
          </a:p>
          <a:p>
            <a:pPr marL="45720" indent="0">
              <a:buNone/>
            </a:pPr>
            <a:r>
              <a:rPr lang="pl-PL" sz="2900" b="1" dirty="0" smtClean="0"/>
              <a:t>Tworzenie oraz wykorzystywanie własnych zasobów:</a:t>
            </a:r>
            <a:r>
              <a:rPr lang="pl-PL" sz="1900" dirty="0" smtClean="0"/>
              <a:t/>
            </a:r>
            <a:br>
              <a:rPr lang="pl-PL" sz="1900" dirty="0" smtClean="0"/>
            </a:br>
            <a:r>
              <a:rPr lang="pl-PL" sz="1900" dirty="0" smtClean="0">
                <a:hlinkClick r:id="rId3"/>
              </a:rPr>
              <a:t>Strona </a:t>
            </a:r>
            <a:r>
              <a:rPr lang="pl-PL" sz="1900" dirty="0">
                <a:hlinkClick r:id="rId3"/>
              </a:rPr>
              <a:t>językowa szkoły </a:t>
            </a:r>
            <a:r>
              <a:rPr lang="pl-PL" sz="1900" dirty="0" smtClean="0"/>
              <a:t>wykorzystywana </a:t>
            </a:r>
            <a:r>
              <a:rPr lang="pl-PL" sz="1900" dirty="0"/>
              <a:t>na </a:t>
            </a:r>
            <a:r>
              <a:rPr lang="pl-PL" sz="1900" dirty="0" smtClean="0"/>
              <a:t>codziennie podczas zajęć oraz do samodzielnej pracy w domu</a:t>
            </a:r>
            <a:br>
              <a:rPr lang="pl-PL" sz="1900" dirty="0" smtClean="0"/>
            </a:br>
            <a:r>
              <a:rPr lang="pl-PL" sz="1900" dirty="0">
                <a:hlinkClick r:id="rId9"/>
              </a:rPr>
              <a:t>Strona do zajęć </a:t>
            </a:r>
            <a:r>
              <a:rPr lang="pl-PL" sz="1900" dirty="0" smtClean="0">
                <a:hlinkClick r:id="rId9"/>
              </a:rPr>
              <a:t>komputerowych</a:t>
            </a:r>
            <a:r>
              <a:rPr lang="pl-PL" sz="1900" dirty="0"/>
              <a:t> </a:t>
            </a:r>
            <a:r>
              <a:rPr lang="pl-PL" sz="1900" dirty="0" smtClean="0"/>
              <a:t>wykorzystywana codziennie  </a:t>
            </a:r>
            <a:r>
              <a:rPr lang="pl-PL" sz="1900" dirty="0"/>
              <a:t>przez uczniów podczas zajęć </a:t>
            </a:r>
            <a:r>
              <a:rPr lang="pl-PL" sz="1900" dirty="0" smtClean="0"/>
              <a:t>komputerowych</a:t>
            </a:r>
          </a:p>
          <a:p>
            <a:pPr marL="45720" indent="0">
              <a:buNone/>
            </a:pPr>
            <a:r>
              <a:rPr lang="pl-PL" sz="2500" b="1" dirty="0" smtClean="0">
                <a:hlinkClick r:id="rId2"/>
              </a:rPr>
              <a:t>Ozoboty</a:t>
            </a:r>
            <a:r>
              <a:rPr lang="pl-PL" sz="2500" b="1" dirty="0" smtClean="0"/>
              <a:t> na lekcji klas 3, jako wprowadzenie do nauki programowania w klasach starszych</a:t>
            </a:r>
          </a:p>
          <a:p>
            <a:pPr marL="45720" indent="0">
              <a:buNone/>
            </a:pPr>
            <a:endParaRPr lang="pl-PL" sz="2500" b="1" dirty="0"/>
          </a:p>
          <a:p>
            <a:pPr marL="45720" indent="0">
              <a:buNone/>
            </a:pPr>
            <a:endParaRPr lang="pl-PL" sz="1100" dirty="0" smtClean="0"/>
          </a:p>
        </p:txBody>
      </p:sp>
      <p:pic>
        <p:nvPicPr>
          <p:cNvPr id="6" name="Obraz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9632" y="4666800"/>
            <a:ext cx="2058332" cy="1155322"/>
          </a:xfrm>
          <a:prstGeom prst="rect">
            <a:avLst/>
          </a:prstGeom>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7944" y="4869160"/>
            <a:ext cx="1748384" cy="115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9083" y="4851253"/>
            <a:ext cx="1530069" cy="115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40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87624" y="-99392"/>
            <a:ext cx="6850298" cy="613786"/>
          </a:xfrm>
        </p:spPr>
        <p:txBody>
          <a:bodyPr>
            <a:noAutofit/>
          </a:bodyPr>
          <a:lstStyle/>
          <a:p>
            <a:r>
              <a:rPr lang="pl-PL" sz="2000" dirty="0" smtClean="0"/>
              <a:t>2. Wykorzystanie innowacyjnych metod kształcenia</a:t>
            </a:r>
            <a:endParaRPr lang="pl-PL" sz="2000" dirty="0"/>
          </a:p>
        </p:txBody>
      </p:sp>
      <p:sp>
        <p:nvSpPr>
          <p:cNvPr id="4" name="Symbol zastępczy zawartości 13"/>
          <p:cNvSpPr>
            <a:spLocks noGrp="1"/>
          </p:cNvSpPr>
          <p:nvPr>
            <p:ph sz="half" idx="1"/>
          </p:nvPr>
        </p:nvSpPr>
        <p:spPr bwMode="gray">
          <a:xfrm>
            <a:off x="1187624" y="548680"/>
            <a:ext cx="4248472" cy="6192688"/>
          </a:xfrm>
        </p:spPr>
        <p:txBody>
          <a:bodyPr>
            <a:noAutofit/>
          </a:bodyPr>
          <a:lstStyle/>
          <a:p>
            <a:pPr marL="0" indent="0">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1400" b="1" dirty="0" smtClean="0"/>
              <a:t>Program </a:t>
            </a:r>
            <a:r>
              <a:rPr lang="pl-PL" sz="1400" b="1" dirty="0"/>
              <a:t>międzynarodowy ERASMUS+ „Mind the SPORT”- „Ruszaj się z </a:t>
            </a:r>
            <a:r>
              <a:rPr lang="pl-PL" sz="1400" b="1" dirty="0" smtClean="0"/>
              <a:t>głową”</a:t>
            </a:r>
            <a:r>
              <a:rPr lang="pl-PL" sz="1400" dirty="0" smtClean="0"/>
              <a:t> </a:t>
            </a:r>
            <a:r>
              <a:rPr lang="pl-PL" sz="1050" dirty="0" smtClean="0"/>
              <a:t>aktywne </a:t>
            </a:r>
            <a:r>
              <a:rPr lang="pl-PL" sz="1050" dirty="0"/>
              <a:t>działania systemowe w połączeniu z aplikacjami Technologii Informacyjnej i nowoczesnymi narzędziami (m.in.. Endomondo, MyFitnessPal, Scribble maps, platforma gonoodle.com, aplikacje multimedialne, krokomierze, etc). Nasi partnerzy, to Portugalia i </a:t>
            </a:r>
            <a:r>
              <a:rPr lang="pl-PL" sz="1050" dirty="0" smtClean="0"/>
              <a:t>Turcja, więcej o Mind the SPORT w SP314 pod linkiem </a:t>
            </a:r>
            <a:r>
              <a:rPr lang="pl-PL" sz="1050" dirty="0" smtClean="0">
                <a:hlinkClick r:id="rId2"/>
              </a:rPr>
              <a:t>https://sp314.edupage.org/blog47/</a:t>
            </a:r>
          </a:p>
          <a:p>
            <a:pPr marL="0" indent="0">
              <a:buNone/>
            </a:pPr>
            <a:r>
              <a:rPr lang="pl-PL" sz="1200" b="1" dirty="0"/>
              <a:t>Programy międzynarodowe eTwinning </a:t>
            </a:r>
            <a:r>
              <a:rPr lang="pl-PL" sz="1200" b="1" dirty="0" smtClean="0"/>
              <a:t> oraz </a:t>
            </a:r>
            <a:r>
              <a:rPr lang="pl-PL" sz="1200" b="1" dirty="0"/>
              <a:t>Global Scholars </a:t>
            </a:r>
            <a:br>
              <a:rPr lang="pl-PL" sz="1200" b="1" dirty="0"/>
            </a:br>
            <a:r>
              <a:rPr lang="pl-PL" sz="1050" dirty="0" smtClean="0"/>
              <a:t>W </a:t>
            </a:r>
            <a:r>
              <a:rPr lang="pl-PL" sz="1050" dirty="0"/>
              <a:t>ramach </a:t>
            </a:r>
            <a:r>
              <a:rPr lang="pl-PL" sz="1050" dirty="0" smtClean="0"/>
              <a:t>programów </a:t>
            </a:r>
            <a:r>
              <a:rPr lang="pl-PL" sz="1050" dirty="0"/>
              <a:t>uczniowie korzystają podczas każdych zajęć z technologii informacyjno-komunikacyjnych: laptopy, kamera, słuchawki, aparat fotograficzny, liczne oprogramowania do tworzenia i przedstawiania prezentacji, komiksów, filmików. Wdrażamy uczniów do korzystania z aplikacji multimedialnych, takich jak Piktochart,  Sketch, ToonDoo, Movie Maker, Power Point, Prezi, Canva, Kizoa itp.  Dzieci bardzo sobie cenią innowacje i lubią pracować w tych programach kiedy mają np. zaprojektować przestrzenny pojazd ekologiczny w programie sketch.io, wykonać prezentację PKiN w Kizoa czy zrobić plakat w Canva nt. cyberprzestępczości.</a:t>
            </a:r>
            <a:endParaRPr lang="pl-PL" sz="1000" dirty="0"/>
          </a:p>
          <a:p>
            <a:pPr marL="0" inden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1050" dirty="0"/>
              <a:t>Ponadto, uczniowie </a:t>
            </a:r>
            <a:r>
              <a:rPr lang="pl-PL" sz="1050" b="1" dirty="0"/>
              <a:t>wymieniają informacje w j.angielskim z rówieśnikami na całym świecie na </a:t>
            </a:r>
            <a:r>
              <a:rPr lang="pl-PL" sz="1050" b="1" dirty="0" smtClean="0"/>
              <a:t>platformach </a:t>
            </a:r>
            <a:r>
              <a:rPr lang="pl-PL" sz="1050" b="1" dirty="0"/>
              <a:t>on-line: </a:t>
            </a:r>
            <a:br>
              <a:rPr lang="pl-PL" sz="1050" b="1" dirty="0"/>
            </a:br>
            <a:r>
              <a:rPr lang="pl-PL" sz="1050" dirty="0" smtClean="0">
                <a:hlinkClick r:id="rId3"/>
              </a:rPr>
              <a:t>Global Scholars</a:t>
            </a:r>
            <a:r>
              <a:rPr lang="pl-PL" sz="1050" dirty="0" smtClean="0"/>
              <a:t> oraz </a:t>
            </a:r>
            <a:r>
              <a:rPr lang="pl-PL" sz="1050" dirty="0" smtClean="0">
                <a:hlinkClick r:id="rId4"/>
              </a:rPr>
              <a:t>eTwinning</a:t>
            </a:r>
            <a:r>
              <a:rPr lang="pl-PL" sz="1050" dirty="0" smtClean="0"/>
              <a:t/>
            </a:r>
            <a:br>
              <a:rPr lang="pl-PL" sz="1050" dirty="0" smtClean="0"/>
            </a:br>
            <a:r>
              <a:rPr lang="pl-PL" sz="1050" dirty="0" smtClean="0"/>
              <a:t>Więcej </a:t>
            </a:r>
            <a:r>
              <a:rPr lang="pl-PL" sz="1050" dirty="0"/>
              <a:t>o </a:t>
            </a:r>
            <a:r>
              <a:rPr lang="pl-PL" sz="1050" dirty="0" smtClean="0"/>
              <a:t>projektach w </a:t>
            </a:r>
            <a:r>
              <a:rPr lang="pl-PL" sz="1050" dirty="0"/>
              <a:t>SP314 pod linkiem </a:t>
            </a:r>
            <a:r>
              <a:rPr lang="pl-PL" sz="1050" dirty="0">
                <a:hlinkClick r:id="rId5"/>
              </a:rPr>
              <a:t>https://sp314.edupage.org/blog38</a:t>
            </a:r>
            <a:r>
              <a:rPr lang="pl-PL" sz="1050" dirty="0" smtClean="0">
                <a:hlinkClick r:id="rId5"/>
              </a:rPr>
              <a:t>/</a:t>
            </a:r>
            <a:r>
              <a:rPr lang="pl-PL" sz="1050" dirty="0"/>
              <a:t/>
            </a:r>
            <a:br>
              <a:rPr lang="pl-PL" sz="1050" dirty="0"/>
            </a:br>
            <a:r>
              <a:rPr lang="pl-PL" sz="1050" dirty="0">
                <a:hlinkClick r:id="rId6"/>
              </a:rPr>
              <a:t>https://sp314.edupage.org/blog25/</a:t>
            </a:r>
            <a:endParaRPr lang="pl-PL" sz="1050" dirty="0" smtClean="0"/>
          </a:p>
          <a:p>
            <a:pPr marL="0" inden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sz="1050" dirty="0"/>
          </a:p>
          <a:p>
            <a:pPr marL="0" indent="0">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1050" dirty="0" smtClean="0">
                <a:hlinkClick r:id="rId2"/>
              </a:rPr>
              <a:t> </a:t>
            </a:r>
            <a:endParaRPr lang="pl-PL" sz="1050" dirty="0" smtClean="0"/>
          </a:p>
        </p:txBody>
      </p:sp>
      <p:sp>
        <p:nvSpPr>
          <p:cNvPr id="5" name="Symbol zastępczy zawartości 13"/>
          <p:cNvSpPr>
            <a:spLocks noGrp="1"/>
          </p:cNvSpPr>
          <p:nvPr>
            <p:ph sz="half" idx="2"/>
          </p:nvPr>
        </p:nvSpPr>
        <p:spPr bwMode="gray">
          <a:xfrm>
            <a:off x="5364088" y="527344"/>
            <a:ext cx="3456384" cy="6309320"/>
          </a:xfrm>
        </p:spPr>
        <p:txBody>
          <a:bodyPr>
            <a:noAutofit/>
          </a:bodyPr>
          <a:lstStyle/>
          <a:p>
            <a:pPr marL="45720" indent="0">
              <a:buClr>
                <a:prstClr val="black">
                  <a:lumMod val="75000"/>
                  <a:lumOff val="25000"/>
                </a:prstClr>
              </a:buClr>
              <a:buNone/>
            </a:pPr>
            <a:r>
              <a:rPr lang="pl-PL" sz="1600" b="1" dirty="0" smtClean="0">
                <a:solidFill>
                  <a:prstClr val="black"/>
                </a:solidFill>
              </a:rPr>
              <a:t>Innowacje w SP314</a:t>
            </a:r>
          </a:p>
          <a:p>
            <a:pPr marL="45720" indent="0">
              <a:buClr>
                <a:prstClr val="black">
                  <a:lumMod val="75000"/>
                  <a:lumOff val="25000"/>
                </a:prstClr>
              </a:buClr>
              <a:buNone/>
            </a:pPr>
            <a:r>
              <a:rPr lang="pl-PL" sz="1400" b="1" dirty="0" smtClean="0">
                <a:solidFill>
                  <a:prstClr val="black"/>
                </a:solidFill>
              </a:rPr>
              <a:t>Nauka kodowania</a:t>
            </a:r>
            <a:r>
              <a:rPr lang="pl-PL" sz="1400" b="1" u="sng" dirty="0" smtClean="0">
                <a:solidFill>
                  <a:prstClr val="black"/>
                </a:solidFill>
              </a:rPr>
              <a:t/>
            </a:r>
            <a:br>
              <a:rPr lang="pl-PL" sz="1400" b="1" u="sng" dirty="0" smtClean="0">
                <a:solidFill>
                  <a:prstClr val="black"/>
                </a:solidFill>
              </a:rPr>
            </a:br>
            <a:r>
              <a:rPr lang="pl-PL" sz="1050" dirty="0" smtClean="0">
                <a:solidFill>
                  <a:prstClr val="black"/>
                </a:solidFill>
              </a:rPr>
              <a:t>Nasza szkoła bierze udział w pilotażowym programie nauki programowania opartym o innowację pedagogiczną oraz  propozycję nowej podstawy programowej z informatyki. W ramach pilotażu </a:t>
            </a:r>
            <a:r>
              <a:rPr lang="pl-PL" sz="1050" b="1" dirty="0" smtClean="0">
                <a:solidFill>
                  <a:prstClr val="black"/>
                </a:solidFill>
              </a:rPr>
              <a:t>wszystkie klasy 4  przez cały rok szkolny uczyły się  nowego przedmiotu „Zajęcia komputerowe kodowanie”, 1 godzin w tygodniu, którą poświęcały na programowanie w oparciu o platformę code.org oraz Scratch, </a:t>
            </a:r>
            <a:r>
              <a:rPr lang="pl-PL" sz="1050" dirty="0" smtClean="0">
                <a:solidFill>
                  <a:prstClr val="black"/>
                </a:solidFill>
              </a:rPr>
              <a:t>przykładowe prace:</a:t>
            </a:r>
            <a:r>
              <a:rPr lang="pl-PL" sz="1050" b="1" dirty="0" smtClean="0">
                <a:solidFill>
                  <a:prstClr val="black"/>
                </a:solidFill>
              </a:rPr>
              <a:t/>
            </a:r>
            <a:br>
              <a:rPr lang="pl-PL" sz="1050" b="1" dirty="0" smtClean="0">
                <a:solidFill>
                  <a:prstClr val="black"/>
                </a:solidFill>
              </a:rPr>
            </a:br>
            <a:r>
              <a:rPr lang="pl-PL" sz="1050" u="sng" dirty="0" smtClean="0">
                <a:solidFill>
                  <a:prstClr val="black"/>
                </a:solidFill>
                <a:hlinkClick r:id="rId7"/>
              </a:rPr>
              <a:t>https</a:t>
            </a:r>
            <a:r>
              <a:rPr lang="pl-PL" sz="1050" u="sng" dirty="0">
                <a:solidFill>
                  <a:prstClr val="black"/>
                </a:solidFill>
                <a:hlinkClick r:id="rId7"/>
              </a:rPr>
              <a:t>://scratch.mit.edu/studios/3937980</a:t>
            </a:r>
            <a:r>
              <a:rPr lang="pl-PL" sz="1050" u="sng" dirty="0" smtClean="0">
                <a:solidFill>
                  <a:prstClr val="black"/>
                </a:solidFill>
                <a:hlinkClick r:id="rId7"/>
              </a:rPr>
              <a:t>/</a:t>
            </a:r>
            <a:endParaRPr lang="pl-PL" sz="1050" dirty="0" smtClean="0"/>
          </a:p>
          <a:p>
            <a:pPr marL="45720" indent="0">
              <a:buClr>
                <a:prstClr val="black">
                  <a:lumMod val="75000"/>
                  <a:lumOff val="25000"/>
                </a:prstClr>
              </a:buClr>
              <a:buNone/>
            </a:pPr>
            <a:r>
              <a:rPr lang="pl-PL" sz="1200" b="1" dirty="0" smtClean="0"/>
              <a:t>Dwie innowacje w klasach 0: "RUCH</a:t>
            </a:r>
            <a:r>
              <a:rPr lang="pl-PL" sz="1200" b="1" dirty="0"/>
              <a:t>, SŁUCH, WZROK, MOWA - PODSTAWA UCZENIA </a:t>
            </a:r>
            <a:r>
              <a:rPr lang="pl-PL" sz="1200" b="1" dirty="0" smtClean="0"/>
              <a:t>SIĘ„ oraz „Move to Learn”</a:t>
            </a:r>
            <a:r>
              <a:rPr lang="pl-PL" sz="1200" b="1" dirty="0"/>
              <a:t> </a:t>
            </a:r>
            <a:br>
              <a:rPr lang="pl-PL" sz="1200" b="1" dirty="0"/>
            </a:br>
            <a:r>
              <a:rPr lang="pl-PL" sz="1200" dirty="0" smtClean="0"/>
              <a:t>Zajęcia </a:t>
            </a:r>
            <a:r>
              <a:rPr lang="pl-PL" sz="1200" dirty="0"/>
              <a:t>prowadzone w ramach innowacji </a:t>
            </a:r>
            <a:r>
              <a:rPr lang="pl-PL" sz="1200" dirty="0" smtClean="0"/>
              <a:t>przyczyniają </a:t>
            </a:r>
            <a:r>
              <a:rPr lang="pl-PL" sz="1200" dirty="0"/>
              <a:t>się do powstawania pozytywnych zmian w zakresie rozwoju psychoruchowego oraz emocjonalnego uczniów.  Rozwijają funkcje wzrokowe, słuchowe i mowę, które są niezbędne do osiągnięcia dojrzałości szkolnej. Dają też możliwość osiągnięcia sukcesu terapeutycznego, co wzmacnia poczucie własnej wartości, wpływają  pozytywnie na integrację zespołu klasowego oraz umiejętność współdziałania w grupie. </a:t>
            </a:r>
            <a:endParaRPr lang="pl-PL" sz="1200" dirty="0">
              <a:solidFill>
                <a:prstClr val="black"/>
              </a:solidFill>
            </a:endParaRPr>
          </a:p>
          <a:p>
            <a:pPr marL="45720" indent="0">
              <a:buClr>
                <a:prstClr val="black">
                  <a:lumMod val="75000"/>
                  <a:lumOff val="25000"/>
                </a:prstClr>
              </a:buClr>
              <a:buNone/>
            </a:pPr>
            <a:r>
              <a:rPr lang="pl-PL" sz="1200" dirty="0"/>
              <a:t>Więcej o </a:t>
            </a:r>
            <a:r>
              <a:rPr lang="pl-PL" sz="1200" dirty="0" smtClean="0"/>
              <a:t>innowacjach </a:t>
            </a:r>
            <a:r>
              <a:rPr lang="pl-PL" sz="1200" dirty="0"/>
              <a:t>pod </a:t>
            </a:r>
            <a:r>
              <a:rPr lang="pl-PL" sz="1200" dirty="0" smtClean="0"/>
              <a:t>linkiem</a:t>
            </a:r>
            <a:br>
              <a:rPr lang="pl-PL" sz="1200" dirty="0" smtClean="0"/>
            </a:br>
            <a:r>
              <a:rPr lang="pl-PL" sz="1200" dirty="0" smtClean="0">
                <a:hlinkClick r:id="rId8"/>
              </a:rPr>
              <a:t>https</a:t>
            </a:r>
            <a:r>
              <a:rPr lang="pl-PL" sz="1200" dirty="0">
                <a:hlinkClick r:id="rId8"/>
              </a:rPr>
              <a:t>://sp314.edupage.org/blog40/</a:t>
            </a:r>
            <a:endParaRPr lang="pl-PL" sz="1200" dirty="0"/>
          </a:p>
        </p:txBody>
      </p:sp>
    </p:spTree>
    <p:extLst>
      <p:ext uri="{BB962C8B-B14F-4D97-AF65-F5344CB8AC3E}">
        <p14:creationId xmlns:p14="http://schemas.microsoft.com/office/powerpoint/2010/main" val="215729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87624" y="116632"/>
            <a:ext cx="6850298" cy="403614"/>
          </a:xfrm>
        </p:spPr>
        <p:txBody>
          <a:bodyPr>
            <a:normAutofit/>
          </a:bodyPr>
          <a:lstStyle/>
          <a:p>
            <a:r>
              <a:rPr lang="pl-PL" sz="2000" dirty="0" smtClean="0"/>
              <a:t>3. Stopień wykorzystania platform e-administracyjnych</a:t>
            </a:r>
            <a:endParaRPr lang="pl-PL" sz="2000" dirty="0"/>
          </a:p>
        </p:txBody>
      </p:sp>
      <p:sp>
        <p:nvSpPr>
          <p:cNvPr id="14" name="Symbol zastępczy zawartości 13"/>
          <p:cNvSpPr>
            <a:spLocks noGrp="1"/>
          </p:cNvSpPr>
          <p:nvPr>
            <p:ph idx="1"/>
          </p:nvPr>
        </p:nvSpPr>
        <p:spPr>
          <a:xfrm>
            <a:off x="1187623" y="620688"/>
            <a:ext cx="4476877" cy="5688632"/>
          </a:xfrm>
        </p:spPr>
        <p:txBody>
          <a:bodyPr>
            <a:noAutofit/>
          </a:bodyPr>
          <a:lstStyle/>
          <a:p>
            <a:pPr marL="45720" indent="0">
              <a:buNone/>
            </a:pPr>
            <a:r>
              <a:rPr lang="pl-PL" sz="1400" b="1" u="sng" dirty="0" smtClean="0"/>
              <a:t>Programy usprawniające pracę uczniów oraz nauczyciela:</a:t>
            </a:r>
          </a:p>
          <a:p>
            <a:pPr marL="45720" indent="0">
              <a:buNone/>
            </a:pPr>
            <a:r>
              <a:rPr lang="pl-PL" sz="1200" b="1" dirty="0" smtClean="0"/>
              <a:t>Acer Classroom Manager</a:t>
            </a:r>
            <a:r>
              <a:rPr lang="pl-PL" sz="1100" b="1" dirty="0" smtClean="0"/>
              <a:t> - </a:t>
            </a:r>
            <a:r>
              <a:rPr lang="pl-PL" sz="1100" dirty="0" smtClean="0"/>
              <a:t>łatwe zarządzanie pracownią komputerową</a:t>
            </a:r>
            <a:br>
              <a:rPr lang="pl-PL" sz="1100" dirty="0" smtClean="0"/>
            </a:br>
            <a:r>
              <a:rPr lang="pl-PL" sz="1100" b="1" dirty="0" smtClean="0"/>
              <a:t/>
            </a:r>
            <a:br>
              <a:rPr lang="pl-PL" sz="1100" b="1" dirty="0" smtClean="0"/>
            </a:br>
            <a:r>
              <a:rPr lang="pl-PL" sz="1100" dirty="0" smtClean="0"/>
              <a:t>Acer Classroom Manager (ACM) to niezwykle funkcjonalne oprogramowanie stworzone z myślą o różnych potrzebach nauczycieli, uczniów i pracowników administracji. ACM upraszcza proces kształcenia oraz przyswajania wiedzy dzięki integracji funkcji zarządzania komputerami oraz ich monitorowania za pośrednictwem łatwego w obsłudze interfejsu. Dzięki temu nauczyciele mogą skupić się na kształceniu, a nie zrządzaniu całą masą urządzeń.</a:t>
            </a:r>
          </a:p>
          <a:p>
            <a:pPr marL="45720" indent="0">
              <a:buNone/>
            </a:pPr>
            <a:r>
              <a:rPr lang="pl-PL" sz="1100" dirty="0" smtClean="0"/>
              <a:t>Oprogramowanie </a:t>
            </a:r>
            <a:r>
              <a:rPr lang="pl-PL" sz="1100" dirty="0"/>
              <a:t>ACM umożliwia nauczycielom nadzór oraz interakcje z pojedynczymi uczniami, grupami lub całą klasą. Nauczyciele mogą oszczędzić czas, uruchamiając aplikacje lub otwierając z wyprzedzeniem strony internetowe jednocześnie na wszystkich komputerach w klasie. Oprócz tego mogą sprawdzać obecność, śledzić poczynania i postępy uczniów oraz weryfikować opanowanie materiału i wiedzę za pomocą testów.</a:t>
            </a:r>
          </a:p>
          <a:p>
            <a:pPr marL="45720" indent="0">
              <a:buNone/>
            </a:pPr>
            <a:r>
              <a:rPr lang="pl-PL" sz="1100" dirty="0" smtClean="0"/>
              <a:t>Oprogramowanie ACM jest bezpłatne i może zostać fabrycznie zainstalowane na wszystkich produktach firmy Acer lub pobrane z oficjalnej strony internetowej.</a:t>
            </a:r>
          </a:p>
          <a:p>
            <a:pPr marL="45720" indent="0">
              <a:buNone/>
            </a:pPr>
            <a:r>
              <a:rPr lang="pl-PL" sz="1100" dirty="0" smtClean="0"/>
              <a:t>Filmy nt programu Acer Classroom Manager</a:t>
            </a:r>
            <a:r>
              <a:rPr lang="pl-PL" sz="1100" dirty="0"/>
              <a:t/>
            </a:r>
            <a:br>
              <a:rPr lang="pl-PL" sz="1100" dirty="0"/>
            </a:br>
            <a:r>
              <a:rPr lang="pl-PL" sz="1100" dirty="0">
                <a:hlinkClick r:id="rId2"/>
              </a:rPr>
              <a:t>https://www.acer.com/ac/pl/PL/content/professional-education-video</a:t>
            </a:r>
            <a:endParaRPr lang="pl-PL" sz="1100" dirty="0" smtClean="0"/>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279" y="2996953"/>
            <a:ext cx="2400266" cy="1800200"/>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501" y="836712"/>
            <a:ext cx="2400265" cy="1800200"/>
          </a:xfrm>
          <a:prstGeom prst="rect">
            <a:avLst/>
          </a:prstGeom>
        </p:spPr>
      </p:pic>
    </p:spTree>
    <p:extLst>
      <p:ext uri="{BB962C8B-B14F-4D97-AF65-F5344CB8AC3E}">
        <p14:creationId xmlns:p14="http://schemas.microsoft.com/office/powerpoint/2010/main" val="246303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87624" y="116632"/>
            <a:ext cx="7245424" cy="475622"/>
          </a:xfrm>
        </p:spPr>
        <p:txBody>
          <a:bodyPr>
            <a:normAutofit/>
          </a:bodyPr>
          <a:lstStyle/>
          <a:p>
            <a:r>
              <a:rPr lang="pl-PL" sz="2000" dirty="0" smtClean="0"/>
              <a:t>4. Wykorzystanie e-narzędzi do kontaktu z rodzicami i uczniami</a:t>
            </a:r>
            <a:endParaRPr lang="pl-PL" sz="2000" dirty="0"/>
          </a:p>
        </p:txBody>
      </p:sp>
      <p:sp>
        <p:nvSpPr>
          <p:cNvPr id="14" name="Symbol zastępczy zawartości 13"/>
          <p:cNvSpPr>
            <a:spLocks noGrp="1"/>
          </p:cNvSpPr>
          <p:nvPr>
            <p:ph idx="1"/>
          </p:nvPr>
        </p:nvSpPr>
        <p:spPr>
          <a:xfrm>
            <a:off x="5364088" y="692696"/>
            <a:ext cx="3240360" cy="5976664"/>
          </a:xfrm>
        </p:spPr>
        <p:txBody>
          <a:bodyPr>
            <a:noAutofit/>
          </a:bodyPr>
          <a:lstStyle/>
          <a:p>
            <a:pPr marL="45720" indent="0">
              <a:buNone/>
            </a:pPr>
            <a:r>
              <a:rPr lang="pl-PL" sz="1400" b="1" u="sng" dirty="0"/>
              <a:t>Facebook w SP314 </a:t>
            </a:r>
            <a:r>
              <a:rPr lang="pl-PL" sz="1400" dirty="0">
                <a:solidFill>
                  <a:srgbClr val="FF0000"/>
                </a:solidFill>
              </a:rPr>
              <a:t/>
            </a:r>
            <a:br>
              <a:rPr lang="pl-PL" sz="1400" dirty="0">
                <a:solidFill>
                  <a:srgbClr val="FF0000"/>
                </a:solidFill>
              </a:rPr>
            </a:br>
            <a:r>
              <a:rPr lang="pl-PL" sz="1050" dirty="0">
                <a:hlinkClick r:id="rId2"/>
              </a:rPr>
              <a:t>https://pl-pl.facebook.com/people/Strefa-Sportu-Poraj%C3%B3w-Trzy/100010580413201</a:t>
            </a:r>
            <a:endParaRPr lang="pl-PL" sz="1050" dirty="0">
              <a:solidFill>
                <a:srgbClr val="FF0000"/>
              </a:solidFill>
            </a:endParaRPr>
          </a:p>
          <a:p>
            <a:pPr marL="45720" indent="0">
              <a:buNone/>
            </a:pPr>
            <a:r>
              <a:rPr lang="pl-PL" sz="1050" dirty="0"/>
              <a:t>Prowadzona jest  sportowa strona fb, na której zamieszczane są informację dotyczące życia sportowego szkoły: osiągane sukcesy, wydarzenia sportowe, ogłoszenia.  Uczniowie biorą aktywny udział w życiu strony: lajkują, komentują, wymieniają się doświadczeniami sportowymi.</a:t>
            </a:r>
          </a:p>
          <a:p>
            <a:pPr marL="45720" indent="0">
              <a:buNone/>
            </a:pPr>
            <a:r>
              <a:rPr lang="pl-PL" sz="1400" b="1" u="sng" dirty="0" smtClean="0"/>
              <a:t>Blog Joanny Cichockiej</a:t>
            </a:r>
            <a:br>
              <a:rPr lang="pl-PL" sz="1400" b="1" u="sng" dirty="0" smtClean="0"/>
            </a:br>
            <a:r>
              <a:rPr lang="pl-PL" sz="1050" dirty="0" smtClean="0">
                <a:hlinkClick r:id="rId3" action="ppaction://hlinkfile"/>
              </a:rPr>
              <a:t>joannacichocka.blogspot.com</a:t>
            </a:r>
            <a:r>
              <a:rPr lang="pl-PL" sz="1050" dirty="0" smtClean="0"/>
              <a:t> oraz </a:t>
            </a:r>
            <a:r>
              <a:rPr lang="pl-PL" sz="1050" dirty="0" smtClean="0">
                <a:hlinkClick r:id="rId4"/>
              </a:rPr>
              <a:t>padlet.com/joanna_ko/e7rz447gnxz6</a:t>
            </a:r>
            <a:endParaRPr lang="pl-PL" sz="1050" dirty="0" smtClean="0"/>
          </a:p>
          <a:p>
            <a:pPr marL="45720" indent="0">
              <a:buNone/>
            </a:pPr>
            <a:r>
              <a:rPr lang="pl-PL" sz="1050" dirty="0" smtClean="0"/>
              <a:t>Prowadzenie </a:t>
            </a:r>
            <a:r>
              <a:rPr lang="pl-PL" sz="1050" dirty="0"/>
              <a:t>bloga klasowego to moje nowe wyzwanie. Jest to najprostszy sposób posiadania własnej, klasowej witryny internetowej, na forum której uczniowie mogą doskonalić umiejętności tworzenia wypowiedzi, wyrażania swoich myśli, komentowania i zabierania głosu w wirtualnej przestrzeni.  Pozwala na integrację zespołu i  rozwija umiejętność współpracy. Blog, to również idealne miejsce do przekazywania wiedzy  i popularyzowania fizyki, która tłumaczy wszystkie zjawiska otaczające każdego z nas. </a:t>
            </a:r>
            <a:r>
              <a:rPr lang="pl-PL" sz="1050" dirty="0" smtClean="0"/>
              <a:t>Staje </a:t>
            </a:r>
            <a:r>
              <a:rPr lang="pl-PL" sz="1050" dirty="0"/>
              <a:t>się w ten sposób mini platformą edukacyjną dla całej </a:t>
            </a:r>
            <a:r>
              <a:rPr lang="pl-PL" sz="1050" dirty="0" smtClean="0"/>
              <a:t>klasy.</a:t>
            </a:r>
            <a:r>
              <a:rPr lang="pl-PL" sz="1050" dirty="0"/>
              <a:t> </a:t>
            </a:r>
            <a:r>
              <a:rPr lang="pl-PL" sz="1050" dirty="0" smtClean="0"/>
              <a:t>Jest </a:t>
            </a:r>
            <a:r>
              <a:rPr lang="pl-PL" sz="1050" dirty="0"/>
              <a:t>to kreatywne hobby pozwalające połączyć umiejętność obserwacji, wyciągania wniosków i opisywania spostrzeżeń, aby w ciekawy sposób pokazać  fizykę oraz  przedsięwzięcia czy zaciekawić niezwykłymi zadaniami. </a:t>
            </a:r>
            <a:endParaRPr lang="pl-PL" sz="1050" dirty="0" smtClean="0"/>
          </a:p>
          <a:p>
            <a:pPr marL="45720" indent="0" algn="r">
              <a:buNone/>
            </a:pPr>
            <a:r>
              <a:rPr lang="pl-PL" sz="1050" dirty="0" smtClean="0"/>
              <a:t>Joanna Cichocka – nauczyciel</a:t>
            </a:r>
          </a:p>
          <a:p>
            <a:pPr marL="45720" indent="0" algn="r">
              <a:buNone/>
            </a:pPr>
            <a:endParaRPr lang="pl-PL" sz="1050" dirty="0" smtClean="0"/>
          </a:p>
        </p:txBody>
      </p:sp>
      <p:sp>
        <p:nvSpPr>
          <p:cNvPr id="4" name="Symbol zastępczy zawartości 13"/>
          <p:cNvSpPr txBox="1">
            <a:spLocks/>
          </p:cNvSpPr>
          <p:nvPr/>
        </p:nvSpPr>
        <p:spPr>
          <a:xfrm>
            <a:off x="1043608" y="692696"/>
            <a:ext cx="4032448" cy="5184576"/>
          </a:xfrm>
          <a:prstGeom prst="rect">
            <a:avLst/>
          </a:prstGeom>
        </p:spPr>
        <p:txBody>
          <a:bodyPr vert="horz" lIns="91440" tIns="45720" rIns="91440" bIns="45720" rtlCol="0">
            <a:noAutofit/>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None/>
            </a:pPr>
            <a:r>
              <a:rPr lang="pl-PL" sz="1400" b="1" u="sng" dirty="0"/>
              <a:t>Kontakt z Rodzicami</a:t>
            </a:r>
            <a:br>
              <a:rPr lang="pl-PL" sz="1400" b="1" u="sng" dirty="0"/>
            </a:br>
            <a:r>
              <a:rPr lang="pl-PL" sz="1050" dirty="0" smtClean="0"/>
              <a:t>Oprócz wykorzystania Librusa oraz poczty email, współpracujemy z rodzicami wykorzystując liczne narzędzia cyfrowe.</a:t>
            </a:r>
          </a:p>
          <a:p>
            <a:pPr marL="45720" indent="0">
              <a:buNone/>
            </a:pPr>
            <a:r>
              <a:rPr lang="pl-PL" sz="1050" dirty="0" smtClean="0"/>
              <a:t>Do głosowania/ burzy mózgów używamy  najczęściej narzędzi takich jak </a:t>
            </a:r>
            <a:r>
              <a:rPr lang="pl-PL" sz="1050" dirty="0" smtClean="0">
                <a:hlinkClick r:id="rId5"/>
              </a:rPr>
              <a:t>Tricider</a:t>
            </a:r>
            <a:r>
              <a:rPr lang="pl-PL" sz="1050" dirty="0" smtClean="0"/>
              <a:t>, </a:t>
            </a:r>
            <a:r>
              <a:rPr lang="pl-PL" sz="1050" dirty="0" smtClean="0">
                <a:hlinkClick r:id="rId6"/>
              </a:rPr>
              <a:t>AnswerGarden</a:t>
            </a:r>
            <a:r>
              <a:rPr lang="pl-PL" sz="1050" dirty="0"/>
              <a:t>, </a:t>
            </a:r>
            <a:r>
              <a:rPr lang="pl-PL" sz="1050" dirty="0" smtClean="0">
                <a:hlinkClick r:id="rId7"/>
              </a:rPr>
              <a:t>Mentimeter</a:t>
            </a:r>
            <a:r>
              <a:rPr lang="pl-PL" sz="1050" dirty="0" smtClean="0"/>
              <a:t> czy </a:t>
            </a:r>
            <a:r>
              <a:rPr lang="pl-PL" sz="1050" dirty="0" smtClean="0">
                <a:hlinkClick r:id="rId8"/>
              </a:rPr>
              <a:t>Sticky  Moose</a:t>
            </a:r>
            <a:r>
              <a:rPr lang="pl-PL" sz="1050" dirty="0" smtClean="0"/>
              <a:t>.</a:t>
            </a:r>
          </a:p>
          <a:p>
            <a:pPr marL="45720" indent="0">
              <a:buNone/>
            </a:pPr>
            <a:r>
              <a:rPr lang="pl-PL" sz="1050" dirty="0" smtClean="0"/>
              <a:t>Rodzice </a:t>
            </a:r>
            <a:r>
              <a:rPr lang="pl-PL" sz="1050" dirty="0"/>
              <a:t>proszeni są do wypełniania ankiet za pomocą </a:t>
            </a:r>
            <a:r>
              <a:rPr lang="pl-PL" sz="1050" dirty="0" smtClean="0">
                <a:hlinkClick r:id="rId9"/>
              </a:rPr>
              <a:t>Polldaddy</a:t>
            </a:r>
            <a:r>
              <a:rPr lang="pl-PL" sz="1050" dirty="0"/>
              <a:t> </a:t>
            </a:r>
            <a:r>
              <a:rPr lang="pl-PL" sz="1050" dirty="0" smtClean="0"/>
              <a:t>lub </a:t>
            </a:r>
            <a:r>
              <a:rPr lang="pl-PL" sz="1050" dirty="0" smtClean="0">
                <a:hlinkClick r:id="rId10"/>
              </a:rPr>
              <a:t>SurveyMonkey</a:t>
            </a:r>
            <a:r>
              <a:rPr lang="pl-PL" sz="1050" dirty="0" smtClean="0"/>
              <a:t> Wspólnie </a:t>
            </a:r>
            <a:r>
              <a:rPr lang="pl-PL" sz="1050" dirty="0"/>
              <a:t>z Rodzicami ustalamy kształt planu wychowawczego, pracując w chmurze – często wykorzystujemy dokumenty </a:t>
            </a:r>
            <a:r>
              <a:rPr lang="pl-PL" sz="1050" dirty="0" smtClean="0"/>
              <a:t>Google.</a:t>
            </a:r>
          </a:p>
          <a:p>
            <a:pPr marL="45720" indent="0">
              <a:buNone/>
            </a:pPr>
            <a:r>
              <a:rPr lang="pl-PL" sz="1050" dirty="0" smtClean="0"/>
              <a:t>Prowadzimy </a:t>
            </a:r>
            <a:r>
              <a:rPr lang="pl-PL" sz="1050" dirty="0"/>
              <a:t>blogi klas wychowawczych, na których zamieszczamy informacje bieżące, ogłoszenia, gratulacje, życzenia urodzinowe i świąteczne. Zamieszczamy tam też prace uczniów, tworząc jednocześnie indywidualne e-portfolia, czyli zbiory prac dla każdego ucznia. Rodzice mogą komentować i obserwować postępy swoich dzieci. Poprzez blogi realizujemy projekty </a:t>
            </a:r>
            <a:r>
              <a:rPr lang="pl-PL" sz="1050" dirty="0" smtClean="0"/>
              <a:t>klasowe. Przykład jednego z blogów: </a:t>
            </a:r>
            <a:r>
              <a:rPr lang="pl-PL" sz="1050" dirty="0" smtClean="0">
                <a:hlinkClick r:id="rId11"/>
              </a:rPr>
              <a:t>http</a:t>
            </a:r>
            <a:r>
              <a:rPr lang="pl-PL" sz="1050" dirty="0">
                <a:hlinkClick r:id="rId11"/>
              </a:rPr>
              <a:t>://e-kronika.blogspot.com</a:t>
            </a:r>
            <a:r>
              <a:rPr lang="pl-PL" sz="1050" dirty="0" smtClean="0">
                <a:hlinkClick r:id="rId11"/>
              </a:rPr>
              <a:t>/</a:t>
            </a:r>
            <a:endParaRPr lang="pl-PL" sz="1050" dirty="0"/>
          </a:p>
          <a:p>
            <a:pPr marL="45720" indent="0">
              <a:buNone/>
            </a:pPr>
            <a:r>
              <a:rPr lang="pl-PL" sz="1050" dirty="0"/>
              <a:t>Dodatkowo prowadzone są blogi </a:t>
            </a:r>
            <a:r>
              <a:rPr lang="pl-PL" sz="1050" dirty="0" smtClean="0"/>
              <a:t>językowe, na zamkniętej platformie kidblog,  </a:t>
            </a:r>
            <a:r>
              <a:rPr lang="pl-PL" sz="1050" dirty="0"/>
              <a:t>które są wykorzystywane jako platforma e-learningowa. Uczniowie kształcą kompetencje językowe, czynnie ucząc się nowoczesnych narzędzi IT. Rodzice czynnie wspomagają dzieci w nauce, komentują i wspierają</a:t>
            </a:r>
            <a:r>
              <a:rPr lang="pl-PL" sz="1050" dirty="0" smtClean="0"/>
              <a:t>.</a:t>
            </a:r>
            <a:endParaRPr lang="pl-PL" sz="1050" dirty="0"/>
          </a:p>
        </p:txBody>
      </p:sp>
      <p:pic>
        <p:nvPicPr>
          <p:cNvPr id="1026" name="Picture 2" descr="Znalezione obrazy dla zapytania fb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67426" y="720885"/>
            <a:ext cx="216023" cy="2160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slajdy\+Üwi¦Ötujemy.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7624" y="5188093"/>
            <a:ext cx="2270254" cy="104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43000" y="78910"/>
            <a:ext cx="7029400" cy="1233424"/>
          </a:xfrm>
        </p:spPr>
        <p:txBody>
          <a:bodyPr/>
          <a:lstStyle/>
          <a:p>
            <a:r>
              <a:rPr lang="pl-PL" dirty="0" smtClean="0"/>
              <a:t>5. Innowacyjny zespół pedagogiczny</a:t>
            </a:r>
            <a:br>
              <a:rPr lang="pl-PL" dirty="0" smtClean="0"/>
            </a:br>
            <a:endParaRPr lang="pl-PL" dirty="0"/>
          </a:p>
        </p:txBody>
      </p:sp>
      <p:sp>
        <p:nvSpPr>
          <p:cNvPr id="14" name="Symbol zastępczy zawartości 13"/>
          <p:cNvSpPr>
            <a:spLocks noGrp="1"/>
          </p:cNvSpPr>
          <p:nvPr>
            <p:ph idx="1"/>
          </p:nvPr>
        </p:nvSpPr>
        <p:spPr>
          <a:xfrm>
            <a:off x="395536" y="692696"/>
            <a:ext cx="4176464" cy="5976664"/>
          </a:xfrm>
        </p:spPr>
        <p:txBody>
          <a:bodyPr>
            <a:normAutofit fontScale="85000" lnSpcReduction="20000"/>
          </a:bodyPr>
          <a:lstStyle/>
          <a:p>
            <a:pPr marL="45720" indent="0">
              <a:buNone/>
            </a:pPr>
            <a:endParaRPr lang="pl-PL" sz="1100" b="1" dirty="0" smtClean="0"/>
          </a:p>
          <a:p>
            <a:pPr marL="45720" indent="0">
              <a:buNone/>
            </a:pPr>
            <a:r>
              <a:rPr lang="pl-PL" sz="1300" b="1" dirty="0">
                <a:hlinkClick r:id="rId2"/>
              </a:rPr>
              <a:t>Projekt „Moje miasto to</a:t>
            </a:r>
            <a:r>
              <a:rPr lang="pl-PL" sz="1300" b="1" dirty="0" smtClean="0">
                <a:hlinkClick r:id="rId2"/>
              </a:rPr>
              <a:t>...”, </a:t>
            </a:r>
            <a:r>
              <a:rPr lang="pl-PL" sz="1300" b="1" dirty="0" smtClean="0"/>
              <a:t>2014/2015 </a:t>
            </a:r>
            <a:br>
              <a:rPr lang="pl-PL" sz="1300" b="1" dirty="0" smtClean="0"/>
            </a:br>
            <a:r>
              <a:rPr lang="pl-PL" sz="1300" dirty="0" smtClean="0"/>
              <a:t>Elżbieta Kieszkowska, Małgorzata Knap</a:t>
            </a:r>
            <a:br>
              <a:rPr lang="pl-PL" sz="1300" dirty="0" smtClean="0"/>
            </a:br>
            <a:r>
              <a:rPr lang="pl-PL" sz="1300" dirty="0" smtClean="0"/>
              <a:t>Cel projektu: </a:t>
            </a:r>
            <a:r>
              <a:rPr lang="pl-PL" sz="1400" dirty="0"/>
              <a:t>kształcenie umiejętności wyszukiwania informacji w różnych </a:t>
            </a:r>
            <a:r>
              <a:rPr lang="pl-PL" sz="1400" dirty="0" smtClean="0"/>
              <a:t>źródłach, kształcenie </a:t>
            </a:r>
            <a:r>
              <a:rPr lang="pl-PL" sz="1400" dirty="0"/>
              <a:t>umiejętności prezentacji posiadanych </a:t>
            </a:r>
            <a:r>
              <a:rPr lang="pl-PL" sz="1400" dirty="0" smtClean="0"/>
              <a:t>wiadomości, kształcenie </a:t>
            </a:r>
            <a:r>
              <a:rPr lang="pl-PL" sz="1400" dirty="0"/>
              <a:t>umiejętności współpracy w </a:t>
            </a:r>
            <a:r>
              <a:rPr lang="pl-PL" sz="1400" dirty="0" smtClean="0"/>
              <a:t>zespole, kształcenie </a:t>
            </a:r>
            <a:r>
              <a:rPr lang="pl-PL" sz="1400" dirty="0"/>
              <a:t>umiejętności </a:t>
            </a:r>
            <a:r>
              <a:rPr lang="pl-PL" sz="1400" dirty="0" smtClean="0"/>
              <a:t>organizacyjnych.</a:t>
            </a:r>
            <a:br>
              <a:rPr lang="pl-PL" sz="1400" dirty="0" smtClean="0"/>
            </a:br>
            <a:r>
              <a:rPr lang="pl-PL" sz="1300" dirty="0" smtClean="0">
                <a:hlinkClick r:id="rId3"/>
              </a:rPr>
              <a:t>Link do strony poświęconej projektowi</a:t>
            </a:r>
            <a:endParaRPr lang="pl-PL" sz="1300" b="1" u="sng" dirty="0" smtClean="0"/>
          </a:p>
          <a:p>
            <a:pPr marL="45720" indent="0">
              <a:buNone/>
            </a:pPr>
            <a:r>
              <a:rPr lang="pl-PL" sz="1300" b="1" dirty="0" smtClean="0">
                <a:hlinkClick r:id="rId4"/>
              </a:rPr>
              <a:t>Lekcja o Mazowszu </a:t>
            </a:r>
            <a:r>
              <a:rPr lang="pl-PL" sz="1300" b="1" dirty="0" smtClean="0"/>
              <a:t>,</a:t>
            </a:r>
            <a:r>
              <a:rPr lang="pl-PL" sz="1300" dirty="0" smtClean="0"/>
              <a:t> </a:t>
            </a:r>
            <a:r>
              <a:rPr lang="pl-PL" sz="1300" b="1" dirty="0" smtClean="0"/>
              <a:t>2016/2017</a:t>
            </a:r>
            <a:r>
              <a:rPr lang="pl-PL" sz="1300" dirty="0" smtClean="0"/>
              <a:t/>
            </a:r>
            <a:br>
              <a:rPr lang="pl-PL" sz="1300" dirty="0" smtClean="0"/>
            </a:br>
            <a:r>
              <a:rPr lang="pl-PL" sz="1300" u="sng" dirty="0" smtClean="0"/>
              <a:t>Malgorzata Kostian, Małgorzata Knap</a:t>
            </a:r>
            <a:r>
              <a:rPr lang="pl-PL" sz="1300" dirty="0"/>
              <a:t/>
            </a:r>
            <a:br>
              <a:rPr lang="pl-PL" sz="1300" dirty="0"/>
            </a:br>
            <a:r>
              <a:rPr lang="pl-PL" sz="1300" dirty="0" smtClean="0"/>
              <a:t>Autorki </a:t>
            </a:r>
            <a:r>
              <a:rPr lang="pl-PL" sz="1300" dirty="0"/>
              <a:t>scenariusza, panie Małgorzata Kostian i Małgorzata Knap, zaproponowały zastosowanie nowatorskich metod, między innymi lekcji odwróconej, realizowanej za pomocą platformy Blendspace oraz na nowo dziś odkrywanego lapbooka.</a:t>
            </a:r>
            <a:endParaRPr lang="pl-PL" sz="1300" dirty="0" smtClean="0"/>
          </a:p>
          <a:p>
            <a:pPr marL="45720" indent="0">
              <a:buNone/>
            </a:pPr>
            <a:r>
              <a:rPr lang="pl-PL" sz="1300" b="1" dirty="0" smtClean="0">
                <a:hlinkClick r:id="rId5"/>
              </a:rPr>
              <a:t>Szkoła z pomysłem: nauczenie jak się uczyć języka angielskiego przy wykorzystaniu nowoczesnej technologii </a:t>
            </a:r>
            <a:r>
              <a:rPr lang="pl-PL" sz="1300" b="1" dirty="0" smtClean="0"/>
              <a:t>, 2016/2017</a:t>
            </a:r>
            <a:r>
              <a:rPr lang="pl-PL" sz="1300" b="1" dirty="0"/>
              <a:t/>
            </a:r>
            <a:br>
              <a:rPr lang="pl-PL" sz="1300" b="1" dirty="0"/>
            </a:br>
            <a:r>
              <a:rPr lang="pl-PL" sz="1300" u="sng" dirty="0" smtClean="0"/>
              <a:t>Malgorzata </a:t>
            </a:r>
            <a:r>
              <a:rPr lang="pl-PL" sz="1300" u="sng" dirty="0"/>
              <a:t>Kostian, Małgorzata </a:t>
            </a:r>
            <a:r>
              <a:rPr lang="pl-PL" sz="1300" u="sng" dirty="0" smtClean="0"/>
              <a:t>Knap</a:t>
            </a:r>
            <a:r>
              <a:rPr lang="pl-PL" sz="1300" dirty="0" smtClean="0"/>
              <a:t/>
            </a:r>
            <a:br>
              <a:rPr lang="pl-PL" sz="1300" dirty="0" smtClean="0"/>
            </a:br>
            <a:r>
              <a:rPr lang="pl-PL" sz="1300" dirty="0" smtClean="0"/>
              <a:t>Na </a:t>
            </a:r>
            <a:r>
              <a:rPr lang="pl-PL" sz="1300" dirty="0"/>
              <a:t>lekcjach języka angielskiego budzimy naturalną ciekawość do poznawania wierząc, że to dobry początek do długiego procesu uczenia się przez całe życie. Dwa główne narzędzia, służące nam do osiągnięcia tego celu to stosowanie zasad Oceniania Kształtującego oraz aplikacje TIK, które dzieci mogą z łatwością wykorzystać w domu oraz takie, które stosujemy podczas każdej lekcji dzięki nowoczesnym pracowniom językowym.</a:t>
            </a:r>
            <a:endParaRPr lang="pl-PL" sz="1300" b="1" dirty="0"/>
          </a:p>
          <a:p>
            <a:pPr marL="45720" indent="0">
              <a:buNone/>
            </a:pPr>
            <a:r>
              <a:rPr lang="pl-PL" sz="1300" b="1" dirty="0" smtClean="0"/>
              <a:t>Konkurs</a:t>
            </a:r>
            <a:r>
              <a:rPr lang="pl-PL" sz="1300" b="1" dirty="0"/>
              <a:t> </a:t>
            </a:r>
            <a:r>
              <a:rPr lang="pl-PL" sz="1300" b="1" dirty="0" smtClean="0">
                <a:hlinkClick r:id="rId6"/>
              </a:rPr>
              <a:t>”Nasz </a:t>
            </a:r>
            <a:r>
              <a:rPr lang="pl-PL" sz="1300" b="1" dirty="0">
                <a:hlinkClick r:id="rId6"/>
              </a:rPr>
              <a:t>projekt eTwinning </a:t>
            </a:r>
            <a:r>
              <a:rPr lang="pl-PL" sz="1300" b="1" dirty="0" smtClean="0">
                <a:hlinkClick r:id="rId6"/>
              </a:rPr>
              <a:t>2016”</a:t>
            </a:r>
            <a:r>
              <a:rPr lang="pl-PL" sz="1300" b="1" dirty="0" smtClean="0"/>
              <a:t>: wyróżnienie za projekt </a:t>
            </a:r>
            <a:r>
              <a:rPr lang="pl-PL" sz="1300" b="1" dirty="0" smtClean="0">
                <a:hlinkClick r:id="rId7"/>
              </a:rPr>
              <a:t>„I Make My First App” </a:t>
            </a:r>
            <a:r>
              <a:rPr lang="pl-PL" sz="1300" b="1" dirty="0" smtClean="0"/>
              <a:t>, 2016</a:t>
            </a:r>
            <a:br>
              <a:rPr lang="pl-PL" sz="1300" b="1" dirty="0" smtClean="0"/>
            </a:br>
            <a:r>
              <a:rPr lang="pl-PL" sz="1300" u="sng" dirty="0" smtClean="0"/>
              <a:t>Małgorzata Knap, Arkadiusz Bednarczyk</a:t>
            </a:r>
            <a:r>
              <a:rPr lang="pl-PL" sz="1300" dirty="0" smtClean="0"/>
              <a:t/>
            </a:r>
            <a:br>
              <a:rPr lang="pl-PL" sz="1300" dirty="0" smtClean="0"/>
            </a:br>
            <a:r>
              <a:rPr lang="pl-PL" sz="1300" dirty="0" smtClean="0"/>
              <a:t>Projekt </a:t>
            </a:r>
            <a:r>
              <a:rPr lang="pl-PL" sz="1300" dirty="0"/>
              <a:t>połączył we współpracy 44 szkoły europejskie. Trwał 3 miesiące i zakończył się napisaniem przez każdego z uczestników własnej gry lub aplikacji online oraz uroczystym wręczeniem certyfikatów potwierdzających ukończenie 20 godzinnego kursu kodowania na platformie code.org.</a:t>
            </a:r>
            <a:endParaRPr lang="pl-PL" sz="1300" dirty="0" smtClean="0"/>
          </a:p>
          <a:p>
            <a:pPr marL="45720" indent="0">
              <a:buNone/>
            </a:pPr>
            <a:endParaRPr lang="pl-PL" b="1" dirty="0" smtClean="0"/>
          </a:p>
          <a:p>
            <a:pPr marL="45720" indent="0">
              <a:buNone/>
            </a:pPr>
            <a:endParaRPr lang="pl-PL" dirty="0"/>
          </a:p>
        </p:txBody>
      </p:sp>
      <p:sp>
        <p:nvSpPr>
          <p:cNvPr id="2" name="pole tekstowe 1"/>
          <p:cNvSpPr txBox="1"/>
          <p:nvPr/>
        </p:nvSpPr>
        <p:spPr>
          <a:xfrm>
            <a:off x="4678030" y="1052736"/>
            <a:ext cx="4459295" cy="7848302"/>
          </a:xfrm>
          <a:prstGeom prst="rect">
            <a:avLst/>
          </a:prstGeom>
          <a:noFill/>
        </p:spPr>
        <p:txBody>
          <a:bodyPr wrap="square" rtlCol="0">
            <a:spAutoFit/>
          </a:bodyPr>
          <a:lstStyle/>
          <a:p>
            <a:pPr>
              <a:buNone/>
            </a:pPr>
            <a:r>
              <a:rPr lang="pl-PL" sz="1200" b="1" dirty="0" smtClean="0"/>
              <a:t>Polskie </a:t>
            </a:r>
            <a:r>
              <a:rPr lang="pl-PL" sz="1200" b="1" dirty="0"/>
              <a:t>oraz europejskie odznaki jakości „Quality label” za projekty:</a:t>
            </a:r>
            <a:br>
              <a:rPr lang="pl-PL" sz="1200" b="1" dirty="0"/>
            </a:br>
            <a:r>
              <a:rPr lang="pl-PL" sz="1200" b="1" dirty="0" smtClean="0">
                <a:hlinkClick r:id="rId8"/>
              </a:rPr>
              <a:t>eTwinning </a:t>
            </a:r>
            <a:r>
              <a:rPr lang="pl-PL" sz="1200" b="1" dirty="0">
                <a:hlinkClick r:id="rId8"/>
              </a:rPr>
              <a:t>- </a:t>
            </a:r>
            <a:r>
              <a:rPr lang="en-US" sz="1200" b="1" dirty="0">
                <a:hlinkClick r:id="rId8"/>
              </a:rPr>
              <a:t>Healthy Food in my country</a:t>
            </a:r>
            <a:r>
              <a:rPr lang="en-US" sz="1200" b="1" dirty="0" smtClean="0">
                <a:hlinkClick r:id="rId8"/>
              </a:rPr>
              <a:t>”</a:t>
            </a:r>
            <a:r>
              <a:rPr lang="pl-PL" sz="1200" b="1" dirty="0" smtClean="0">
                <a:hlinkClick r:id="rId8"/>
              </a:rPr>
              <a:t> </a:t>
            </a:r>
            <a:r>
              <a:rPr lang="pl-PL" sz="1100" b="1" dirty="0" smtClean="0"/>
              <a:t>,2014/2015 </a:t>
            </a:r>
            <a:r>
              <a:rPr lang="pl-PL" sz="1200" dirty="0"/>
              <a:t>Małgorzata Falkiewicz, Małgorzata Kostian</a:t>
            </a:r>
            <a:br>
              <a:rPr lang="pl-PL" sz="1200" dirty="0"/>
            </a:br>
            <a:r>
              <a:rPr lang="pl-PL" sz="1200" dirty="0" smtClean="0">
                <a:hlinkClick r:id="rId9"/>
              </a:rPr>
              <a:t>„</a:t>
            </a:r>
            <a:r>
              <a:rPr lang="pl-PL" sz="1200" b="1" dirty="0">
                <a:hlinkClick r:id="rId9"/>
              </a:rPr>
              <a:t>Animal Spelling Contest” </a:t>
            </a:r>
            <a:r>
              <a:rPr lang="pl-PL" sz="1100" b="1" dirty="0" smtClean="0"/>
              <a:t>,2015/2016- </a:t>
            </a:r>
            <a:r>
              <a:rPr lang="pl-PL" sz="1200" dirty="0"/>
              <a:t>Malgorzata Kostian, Małgorzata Knap</a:t>
            </a:r>
            <a:br>
              <a:rPr lang="pl-PL" sz="1200" dirty="0"/>
            </a:br>
            <a:r>
              <a:rPr lang="pl-PL" sz="1200" b="1" dirty="0" smtClean="0">
                <a:hlinkClick r:id="rId10"/>
              </a:rPr>
              <a:t>„E-fashion </a:t>
            </a:r>
            <a:r>
              <a:rPr lang="pl-PL" sz="1200" b="1" dirty="0">
                <a:hlinkClick r:id="rId10"/>
              </a:rPr>
              <a:t>magazine” </a:t>
            </a:r>
            <a:r>
              <a:rPr lang="pl-PL" sz="1200" b="1" dirty="0" smtClean="0"/>
              <a:t>, </a:t>
            </a:r>
            <a:r>
              <a:rPr lang="pl-PL" sz="1100" b="1" dirty="0" smtClean="0"/>
              <a:t>2014/2015</a:t>
            </a:r>
          </a:p>
          <a:p>
            <a:pPr>
              <a:buNone/>
            </a:pPr>
            <a:r>
              <a:rPr lang="pl-PL" sz="1200" dirty="0" smtClean="0"/>
              <a:t>Małgorzata </a:t>
            </a:r>
            <a:r>
              <a:rPr lang="pl-PL" sz="1200" dirty="0"/>
              <a:t>Knap</a:t>
            </a:r>
            <a:br>
              <a:rPr lang="pl-PL" sz="1200" dirty="0"/>
            </a:br>
            <a:r>
              <a:rPr lang="en-US" sz="1200" b="1" dirty="0" smtClean="0">
                <a:hlinkClick r:id="rId11"/>
              </a:rPr>
              <a:t>Christopher </a:t>
            </a:r>
            <a:r>
              <a:rPr lang="en-US" sz="1200" b="1" dirty="0">
                <a:hlinkClick r:id="rId11"/>
              </a:rPr>
              <a:t>Columbus in IT tools</a:t>
            </a:r>
            <a:r>
              <a:rPr lang="pl-PL" sz="1200" b="1" dirty="0">
                <a:hlinkClick r:id="rId11"/>
              </a:rPr>
              <a:t> </a:t>
            </a:r>
            <a:r>
              <a:rPr lang="pl-PL" sz="1200" b="1" dirty="0" smtClean="0">
                <a:hlinkClick r:id="rId11"/>
              </a:rPr>
              <a:t>– </a:t>
            </a:r>
            <a:r>
              <a:rPr lang="pl-PL" sz="1200" b="1" dirty="0" smtClean="0"/>
              <a:t>, 2014/2015</a:t>
            </a:r>
          </a:p>
          <a:p>
            <a:pPr>
              <a:buNone/>
            </a:pPr>
            <a:r>
              <a:rPr lang="pl-PL" sz="1200" dirty="0" smtClean="0"/>
              <a:t>Malgorzata </a:t>
            </a:r>
            <a:r>
              <a:rPr lang="pl-PL" sz="1200" dirty="0"/>
              <a:t>Kostian</a:t>
            </a:r>
          </a:p>
          <a:p>
            <a:pPr marL="45720" indent="0">
              <a:buNone/>
            </a:pPr>
            <a:endParaRPr lang="pl-PL" sz="1200" b="1" dirty="0" smtClean="0">
              <a:hlinkClick r:id="rId12"/>
            </a:endParaRPr>
          </a:p>
          <a:p>
            <a:r>
              <a:rPr lang="pl-PL" sz="1200" b="1" dirty="0">
                <a:hlinkClick r:id="rId13"/>
              </a:rPr>
              <a:t>Erasmus+ </a:t>
            </a:r>
            <a:r>
              <a:rPr lang="pl-PL" sz="1100" b="1" dirty="0" smtClean="0"/>
              <a:t>lata wcześniejsze, projekt „Mind the SPORT” , 2016/2018 </a:t>
            </a:r>
          </a:p>
          <a:p>
            <a:r>
              <a:rPr lang="pl-PL" sz="1100" u="sng" dirty="0" smtClean="0"/>
              <a:t>Joanna </a:t>
            </a:r>
            <a:r>
              <a:rPr lang="pl-PL" sz="1100" u="sng" dirty="0" err="1" smtClean="0"/>
              <a:t>Przemieniecka</a:t>
            </a:r>
            <a:r>
              <a:rPr lang="pl-PL" sz="1100" u="sng" dirty="0" smtClean="0"/>
              <a:t> </a:t>
            </a:r>
            <a:r>
              <a:rPr lang="pl-PL" sz="1100" u="sng" dirty="0" smtClean="0"/>
              <a:t>oraz zespół nauczycieli Erasmus+</a:t>
            </a:r>
          </a:p>
          <a:p>
            <a:r>
              <a:rPr lang="pl-PL" sz="1200" dirty="0"/>
              <a:t>P</a:t>
            </a:r>
            <a:r>
              <a:rPr lang="pl-PL" sz="1200" dirty="0" smtClean="0"/>
              <a:t>rogram </a:t>
            </a:r>
            <a:r>
              <a:rPr lang="pl-PL" sz="1200" dirty="0"/>
              <a:t>powstał </a:t>
            </a:r>
            <a:r>
              <a:rPr lang="pl-PL" sz="1200" dirty="0" smtClean="0"/>
              <a:t>w oparciu o analizę </a:t>
            </a:r>
            <a:r>
              <a:rPr lang="pl-PL" sz="1200" dirty="0"/>
              <a:t>SMART potrzeb naszej szkoły oraz szkół partnerskich. Zakłada wprowadzenie </a:t>
            </a:r>
            <a:r>
              <a:rPr lang="pl-PL" sz="1200" dirty="0" smtClean="0"/>
              <a:t>innowacyjnych rozwiązań </a:t>
            </a:r>
            <a:r>
              <a:rPr lang="pl-PL" sz="1200" dirty="0"/>
              <a:t>do codziennej pracy szkoły, na każdym etapie </a:t>
            </a:r>
            <a:r>
              <a:rPr lang="pl-PL" sz="1200" dirty="0" smtClean="0"/>
              <a:t>edukacyjnym. </a:t>
            </a:r>
            <a:r>
              <a:rPr lang="pl-PL" sz="1200" dirty="0" smtClean="0">
                <a:hlinkClick r:id="rId14"/>
              </a:rPr>
              <a:t>Link </a:t>
            </a:r>
            <a:r>
              <a:rPr lang="pl-PL" sz="1200" dirty="0">
                <a:hlinkClick r:id="rId14"/>
              </a:rPr>
              <a:t>do strony projektu</a:t>
            </a:r>
            <a:endParaRPr lang="pl-PL" sz="1200" dirty="0"/>
          </a:p>
          <a:p>
            <a:pPr marL="45720" indent="0">
              <a:buNone/>
            </a:pPr>
            <a:endParaRPr lang="pl-PL" sz="1200" b="1" dirty="0" smtClean="0">
              <a:hlinkClick r:id="rId12"/>
            </a:endParaRPr>
          </a:p>
          <a:p>
            <a:r>
              <a:rPr lang="pl-PL" sz="1200" b="1" dirty="0">
                <a:hlinkClick r:id="rId15"/>
              </a:rPr>
              <a:t>Was i </a:t>
            </a:r>
            <a:r>
              <a:rPr lang="pl-PL" sz="1200" b="1" dirty="0" smtClean="0">
                <a:hlinkClick r:id="rId15"/>
              </a:rPr>
              <a:t>Sawa </a:t>
            </a:r>
            <a:r>
              <a:rPr lang="pl-PL" sz="1200" b="1" dirty="0" smtClean="0"/>
              <a:t> , </a:t>
            </a:r>
            <a:r>
              <a:rPr lang="pl-PL" sz="1100" b="1" dirty="0" smtClean="0"/>
              <a:t>2015/2016</a:t>
            </a:r>
            <a:endParaRPr lang="pl-PL" sz="1100" dirty="0"/>
          </a:p>
          <a:p>
            <a:r>
              <a:rPr lang="pl-PL" sz="1100" u="sng" dirty="0" smtClean="0"/>
              <a:t>Małgorzata Mordon oraz zespół nauczycieli</a:t>
            </a:r>
          </a:p>
          <a:p>
            <a:r>
              <a:rPr lang="pl-PL" sz="1200" dirty="0" smtClean="0"/>
              <a:t>szkoła otrzymała </a:t>
            </a:r>
            <a:r>
              <a:rPr lang="pl-PL" sz="1200" dirty="0"/>
              <a:t>bezterminowy certyfikat </a:t>
            </a:r>
            <a:r>
              <a:rPr lang="pl-PL" sz="1200" dirty="0" smtClean="0"/>
              <a:t>potwierdzający </a:t>
            </a:r>
            <a:r>
              <a:rPr lang="pl-PL" sz="1200" dirty="0"/>
              <a:t>innowacyjne </a:t>
            </a:r>
            <a:r>
              <a:rPr lang="pl-PL" sz="1200" dirty="0" smtClean="0"/>
              <a:t>podejście </a:t>
            </a:r>
            <a:r>
              <a:rPr lang="pl-PL" sz="1200" dirty="0"/>
              <a:t>do pracy z uczniem zdolnym</a:t>
            </a:r>
          </a:p>
          <a:p>
            <a:pPr marL="45720" indent="0">
              <a:buNone/>
            </a:pPr>
            <a:endParaRPr lang="pl-PL" sz="1200" b="1" dirty="0">
              <a:hlinkClick r:id="rId12"/>
            </a:endParaRPr>
          </a:p>
          <a:p>
            <a:pPr>
              <a:buNone/>
            </a:pPr>
            <a:r>
              <a:rPr lang="en-US" sz="1200" b="1" dirty="0" smtClean="0">
                <a:hlinkClick r:id="rId12"/>
              </a:rPr>
              <a:t>Varsavianistyczna</a:t>
            </a:r>
            <a:r>
              <a:rPr lang="pl-PL" sz="1200" b="1" dirty="0" smtClean="0">
                <a:hlinkClick r:id="rId12"/>
              </a:rPr>
              <a:t> </a:t>
            </a:r>
            <a:r>
              <a:rPr lang="pl-PL" sz="1200" b="1" dirty="0">
                <a:hlinkClick r:id="rId12"/>
              </a:rPr>
              <a:t>szkoła </a:t>
            </a:r>
            <a:r>
              <a:rPr lang="pl-PL" sz="1200" b="1" dirty="0" smtClean="0"/>
              <a:t>, </a:t>
            </a:r>
            <a:r>
              <a:rPr lang="pl-PL" sz="1100" b="1" dirty="0" smtClean="0"/>
              <a:t>2016/2017</a:t>
            </a:r>
          </a:p>
          <a:p>
            <a:r>
              <a:rPr lang="pl-PL" sz="1100" u="sng" dirty="0" smtClean="0"/>
              <a:t>Małgorzata Kostian, Elżbieta Kieszkowska</a:t>
            </a:r>
            <a:endParaRPr lang="pl-PL" sz="1100" b="1" dirty="0" smtClean="0"/>
          </a:p>
          <a:p>
            <a:pPr>
              <a:buNone/>
            </a:pPr>
            <a:r>
              <a:rPr lang="pl-PL" sz="1100" dirty="0" smtClean="0"/>
              <a:t>Projekt mający na celu upowszechnienie wśród uczniów wiedzy o Warszawie</a:t>
            </a:r>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p:txBody>
      </p:sp>
    </p:spTree>
    <p:extLst>
      <p:ext uri="{BB962C8B-B14F-4D97-AF65-F5344CB8AC3E}">
        <p14:creationId xmlns:p14="http://schemas.microsoft.com/office/powerpoint/2010/main" val="246303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87624" y="0"/>
            <a:ext cx="6850298" cy="547630"/>
          </a:xfrm>
        </p:spPr>
        <p:txBody>
          <a:bodyPr/>
          <a:lstStyle/>
          <a:p>
            <a:r>
              <a:rPr lang="pl-PL" sz="2000" dirty="0" smtClean="0"/>
              <a:t>6. Innowacyjny uczeń</a:t>
            </a:r>
            <a:endParaRPr lang="pl-PL" dirty="0"/>
          </a:p>
        </p:txBody>
      </p:sp>
      <p:sp>
        <p:nvSpPr>
          <p:cNvPr id="14" name="Symbol zastępczy zawartości 13"/>
          <p:cNvSpPr>
            <a:spLocks noGrp="1"/>
          </p:cNvSpPr>
          <p:nvPr>
            <p:ph idx="1"/>
          </p:nvPr>
        </p:nvSpPr>
        <p:spPr>
          <a:xfrm>
            <a:off x="1187624" y="620688"/>
            <a:ext cx="3744416" cy="5616624"/>
          </a:xfrm>
        </p:spPr>
        <p:txBody>
          <a:bodyPr>
            <a:normAutofit fontScale="47500" lnSpcReduction="20000"/>
          </a:bodyPr>
          <a:lstStyle/>
          <a:p>
            <a:pPr marL="45720" indent="0">
              <a:buNone/>
            </a:pPr>
            <a:r>
              <a:rPr lang="pl-PL" sz="2900" b="1" u="sng" dirty="0" smtClean="0"/>
              <a:t>Projekt „Moje </a:t>
            </a:r>
            <a:r>
              <a:rPr lang="pl-PL" sz="2900" b="1" u="sng" dirty="0"/>
              <a:t>miasto to</a:t>
            </a:r>
            <a:r>
              <a:rPr lang="pl-PL" sz="2900" b="1" u="sng" dirty="0" smtClean="0"/>
              <a:t>...” - </a:t>
            </a:r>
            <a:r>
              <a:rPr lang="pl-PL" sz="2900" b="1" u="sng" dirty="0"/>
              <a:t>24 uczniów </a:t>
            </a:r>
            <a:r>
              <a:rPr lang="pl-PL" sz="2900" dirty="0"/>
              <a:t/>
            </a:r>
            <a:br>
              <a:rPr lang="pl-PL" sz="2900" dirty="0"/>
            </a:br>
            <a:r>
              <a:rPr lang="pl-PL" sz="2500" dirty="0" smtClean="0"/>
              <a:t>projekt </a:t>
            </a:r>
            <a:r>
              <a:rPr lang="pl-PL" sz="2500" dirty="0"/>
              <a:t>nagrodzony za innowacyjne podejście do edukacji kulturalnej </a:t>
            </a:r>
            <a:endParaRPr lang="pl-PL" sz="2500" dirty="0" smtClean="0"/>
          </a:p>
          <a:p>
            <a:pPr marL="45720" indent="0">
              <a:buNone/>
            </a:pPr>
            <a:r>
              <a:rPr lang="pl-PL" sz="2500" dirty="0" smtClean="0">
                <a:hlinkClick r:id="rId2"/>
              </a:rPr>
              <a:t>http://www.kulturalna.warszawa.pl/wpek,wiadomosc,6935.html?locale=pl_PL</a:t>
            </a:r>
            <a:endParaRPr lang="pl-PL" sz="2500" dirty="0"/>
          </a:p>
          <a:p>
            <a:pPr marL="45720" indent="0">
              <a:buNone/>
            </a:pPr>
            <a:r>
              <a:rPr lang="pl-PL" sz="2500" dirty="0" smtClean="0">
                <a:hlinkClick r:id="rId3"/>
              </a:rPr>
              <a:t>http</a:t>
            </a:r>
            <a:r>
              <a:rPr lang="pl-PL" sz="2500" dirty="0">
                <a:hlinkClick r:id="rId3"/>
              </a:rPr>
              <a:t>://</a:t>
            </a:r>
            <a:r>
              <a:rPr lang="pl-PL" sz="2500" dirty="0" smtClean="0">
                <a:hlinkClick r:id="rId3"/>
              </a:rPr>
              <a:t>www.bialoleka.waw.pl/aktualnosc-471-cztery_nagrody_za_najlepsze_projekty.html</a:t>
            </a:r>
            <a:endParaRPr lang="pl-PL" sz="2500" dirty="0" smtClean="0"/>
          </a:p>
          <a:p>
            <a:pPr marL="45720" indent="0">
              <a:buNone/>
            </a:pPr>
            <a:r>
              <a:rPr lang="pl-PL" sz="2500" dirty="0">
                <a:hlinkClick r:id="rId4"/>
              </a:rPr>
              <a:t>http://</a:t>
            </a:r>
            <a:r>
              <a:rPr lang="pl-PL" sz="2500" dirty="0" smtClean="0">
                <a:hlinkClick r:id="rId4"/>
              </a:rPr>
              <a:t>goknap.wixsite.com/aroundthecity</a:t>
            </a:r>
            <a:endParaRPr lang="pl-PL" sz="2500" dirty="0" smtClean="0"/>
          </a:p>
          <a:p>
            <a:pPr marL="45720" indent="0">
              <a:buNone/>
            </a:pPr>
            <a:r>
              <a:rPr lang="pl-PL" sz="2900" b="1" u="sng" dirty="0"/>
              <a:t>Projekt </a:t>
            </a:r>
            <a:r>
              <a:rPr lang="pl-PL" sz="2900" b="1" u="sng" dirty="0" smtClean="0"/>
              <a:t>„Zatrzymać czas…”- </a:t>
            </a:r>
            <a:r>
              <a:rPr lang="pl-PL" sz="2900" b="1" u="sng" dirty="0"/>
              <a:t>24 </a:t>
            </a:r>
            <a:r>
              <a:rPr lang="pl-PL" sz="2900" b="1" u="sng" dirty="0" smtClean="0"/>
              <a:t>uczniów</a:t>
            </a:r>
            <a:r>
              <a:rPr lang="pl-PL" sz="2900" dirty="0"/>
              <a:t> </a:t>
            </a:r>
            <a:r>
              <a:rPr lang="pl-PL" sz="2800" dirty="0" smtClean="0"/>
              <a:t>więcej szczegółów na stronie projektu: </a:t>
            </a:r>
            <a:r>
              <a:rPr lang="pl-PL" sz="2500" dirty="0" smtClean="0">
                <a:hlinkClick r:id="rId5" action="ppaction://hlinkfile"/>
              </a:rPr>
              <a:t>http</a:t>
            </a:r>
            <a:r>
              <a:rPr lang="pl-PL" sz="2500" dirty="0">
                <a:hlinkClick r:id="rId5" action="ppaction://hlinkfile"/>
              </a:rPr>
              <a:t>://goknap.wixsite.com/wspomnienia</a:t>
            </a:r>
            <a:endParaRPr lang="pl-PL" sz="2500" dirty="0"/>
          </a:p>
          <a:p>
            <a:pPr marL="45720" indent="0">
              <a:buNone/>
            </a:pPr>
            <a:r>
              <a:rPr lang="pl-PL" sz="2900" b="1" u="sng" dirty="0" smtClean="0"/>
              <a:t>Projekt </a:t>
            </a:r>
            <a:r>
              <a:rPr lang="pl-PL" sz="2900" b="1" u="sng" dirty="0"/>
              <a:t>eTwinning "I Make My First App" </a:t>
            </a:r>
            <a:r>
              <a:rPr lang="pl-PL" sz="2900" b="1" u="sng" dirty="0" smtClean="0"/>
              <a:t>-</a:t>
            </a:r>
            <a:r>
              <a:rPr lang="pl-PL" sz="2900" b="1" u="sng" dirty="0"/>
              <a:t> 24 uczniów </a:t>
            </a:r>
            <a:r>
              <a:rPr lang="pl-PL" dirty="0"/>
              <a:t/>
            </a:r>
            <a:br>
              <a:rPr lang="pl-PL" dirty="0"/>
            </a:br>
            <a:r>
              <a:rPr lang="pl-PL" sz="2300" dirty="0" smtClean="0"/>
              <a:t>Projekt uczący </a:t>
            </a:r>
            <a:r>
              <a:rPr lang="pl-PL" sz="2300" dirty="0"/>
              <a:t>podstaw programowania - Laureat konkursu Nasz projekt eTwinning 2016</a:t>
            </a:r>
          </a:p>
          <a:p>
            <a:pPr marL="45720" indent="0">
              <a:buNone/>
            </a:pPr>
            <a:r>
              <a:rPr lang="pl-PL" sz="2300" dirty="0" smtClean="0"/>
              <a:t>Projekt otrzymał rónież Krajową </a:t>
            </a:r>
            <a:r>
              <a:rPr lang="pl-PL" sz="2300" dirty="0"/>
              <a:t>i </a:t>
            </a:r>
            <a:r>
              <a:rPr lang="pl-PL" sz="2300" dirty="0" smtClean="0"/>
              <a:t>Europejską Odznakę Jakości </a:t>
            </a:r>
            <a:r>
              <a:rPr lang="pl-PL" sz="2300" u="sng" dirty="0" smtClean="0"/>
              <a:t>http</a:t>
            </a:r>
            <a:r>
              <a:rPr lang="pl-PL" sz="2300" u="sng" dirty="0"/>
              <a:t>://www.etwinning.pl/i-make-my-first-app</a:t>
            </a:r>
            <a:r>
              <a:rPr lang="pl-PL" sz="2300" u="sng" dirty="0" smtClean="0"/>
              <a:t>/</a:t>
            </a:r>
          </a:p>
          <a:p>
            <a:pPr marL="45720" indent="0">
              <a:buNone/>
            </a:pPr>
            <a:r>
              <a:rPr lang="pl-PL" sz="2100" u="sng" dirty="0">
                <a:hlinkClick r:id="rId6"/>
              </a:rPr>
              <a:t>https://studio.code.org/p/playlab#X5lZnLj_QjU2yGQk6UFDLw</a:t>
            </a:r>
            <a:r>
              <a:rPr lang="pl-PL" sz="2100" dirty="0"/>
              <a:t> </a:t>
            </a:r>
            <a:r>
              <a:rPr lang="pl-PL" sz="2100" dirty="0" smtClean="0"/>
              <a:t>– </a:t>
            </a:r>
            <a:r>
              <a:rPr lang="pl-PL" sz="2100" dirty="0"/>
              <a:t>historyjka Oli i Patrycji</a:t>
            </a:r>
          </a:p>
          <a:p>
            <a:pPr marL="45720" indent="0">
              <a:buNone/>
            </a:pPr>
            <a:r>
              <a:rPr lang="pl-PL" sz="2100" dirty="0">
                <a:hlinkClick r:id="rId7"/>
              </a:rPr>
              <a:t>https://studio.code.org/p/playlab#Zk23l_royegQmMZa8rOt7g</a:t>
            </a:r>
            <a:r>
              <a:rPr lang="pl-PL" sz="2100" dirty="0"/>
              <a:t> </a:t>
            </a:r>
            <a:r>
              <a:rPr lang="pl-PL" sz="2100" dirty="0" smtClean="0"/>
              <a:t/>
            </a:r>
            <a:br>
              <a:rPr lang="pl-PL" sz="2100" dirty="0" smtClean="0"/>
            </a:br>
            <a:r>
              <a:rPr lang="pl-PL" sz="2100" dirty="0" smtClean="0"/>
              <a:t>– </a:t>
            </a:r>
            <a:r>
              <a:rPr lang="pl-PL" sz="2100" dirty="0"/>
              <a:t>historyjka Wiktora i Kacpra T</a:t>
            </a:r>
          </a:p>
          <a:p>
            <a:pPr marL="45720" indent="0">
              <a:buNone/>
            </a:pPr>
            <a:r>
              <a:rPr lang="pl-PL" sz="2100" dirty="0">
                <a:hlinkClick r:id="rId8"/>
              </a:rPr>
              <a:t>https://</a:t>
            </a:r>
            <a:r>
              <a:rPr lang="pl-PL" sz="2100" dirty="0" smtClean="0">
                <a:hlinkClick r:id="rId8"/>
              </a:rPr>
              <a:t>studio.code.org/p/playlab#ALymsyKkyDytm7Kn6h01lg</a:t>
            </a:r>
            <a:r>
              <a:rPr lang="pl-PL" sz="2100" dirty="0" smtClean="0"/>
              <a:t>– </a:t>
            </a:r>
            <a:r>
              <a:rPr lang="pl-PL" sz="2100" dirty="0"/>
              <a:t>gra Bartka </a:t>
            </a:r>
            <a:r>
              <a:rPr lang="pl-PL" sz="2100" dirty="0" smtClean="0"/>
              <a:t>M</a:t>
            </a:r>
          </a:p>
          <a:p>
            <a:pPr marL="45720" indent="0">
              <a:buNone/>
            </a:pPr>
            <a:endParaRPr lang="pl-PL" sz="2100" dirty="0"/>
          </a:p>
        </p:txBody>
      </p:sp>
      <p:sp>
        <p:nvSpPr>
          <p:cNvPr id="4" name="Symbol zastępczy zawartości 13"/>
          <p:cNvSpPr txBox="1">
            <a:spLocks/>
          </p:cNvSpPr>
          <p:nvPr/>
        </p:nvSpPr>
        <p:spPr>
          <a:xfrm>
            <a:off x="5076056" y="548680"/>
            <a:ext cx="3744416" cy="5775638"/>
          </a:xfrm>
          <a:prstGeom prst="rect">
            <a:avLst/>
          </a:prstGeom>
        </p:spPr>
        <p:txBody>
          <a:bodyPr vert="horz" lIns="91440" tIns="45720" rIns="91440" bIns="45720" rtlCol="0">
            <a:noAutofit/>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Font typeface="Arial" pitchFamily="34" charset="0"/>
              <a:buNone/>
            </a:pPr>
            <a:r>
              <a:rPr lang="pl-PL" sz="1400" b="1" u="sng" dirty="0" smtClean="0"/>
              <a:t>Dwa projekty eTwinning nagrodzone Krajowa i Europejska Odznaka Jakości</a:t>
            </a:r>
            <a:br>
              <a:rPr lang="pl-PL" sz="1400" b="1" u="sng" dirty="0" smtClean="0"/>
            </a:br>
            <a:r>
              <a:rPr lang="en-US" sz="1200" b="1" dirty="0" smtClean="0"/>
              <a:t>Healthy food in my country  </a:t>
            </a:r>
            <a:r>
              <a:rPr lang="en-US" sz="1200" dirty="0" smtClean="0"/>
              <a:t> </a:t>
            </a:r>
            <a:r>
              <a:rPr lang="pl-PL" sz="1200" dirty="0"/>
              <a:t/>
            </a:r>
            <a:br>
              <a:rPr lang="pl-PL" sz="1200" dirty="0"/>
            </a:br>
            <a:r>
              <a:rPr lang="pl-PL" sz="1200" dirty="0" smtClean="0"/>
              <a:t>projekt e-Twinning </a:t>
            </a:r>
            <a:r>
              <a:rPr lang="pl-PL" sz="1200" dirty="0"/>
              <a:t>„Healthy Food in my country”, realizowany w roku szkolnym 2014/2015 w z grupą przedszkolną </a:t>
            </a:r>
            <a:r>
              <a:rPr lang="pl-PL" sz="1200" dirty="0" smtClean="0"/>
              <a:t>02. Celem projektu było </a:t>
            </a:r>
            <a:r>
              <a:rPr lang="pl-PL" sz="1200" dirty="0"/>
              <a:t>propagowanie zdrowych nawyków żywieniowych, otrzymał Krajową Odznakę </a:t>
            </a:r>
            <a:r>
              <a:rPr lang="pl-PL" sz="1200" dirty="0" smtClean="0"/>
              <a:t>Jakości.</a:t>
            </a:r>
            <a:r>
              <a:rPr lang="pl-PL" sz="1200" dirty="0"/>
              <a:t/>
            </a:r>
            <a:br>
              <a:rPr lang="pl-PL" sz="1200" dirty="0"/>
            </a:br>
            <a:r>
              <a:rPr lang="pl-PL" sz="1200" dirty="0" smtClean="0">
                <a:hlinkClick r:id="rId9"/>
              </a:rPr>
              <a:t>Link do artykułu</a:t>
            </a:r>
            <a:endParaRPr lang="pl-PL" sz="1200" dirty="0" smtClean="0"/>
          </a:p>
          <a:p>
            <a:pPr marL="45720" indent="0">
              <a:lnSpc>
                <a:spcPct val="120000"/>
              </a:lnSpc>
              <a:buNone/>
            </a:pPr>
            <a:r>
              <a:rPr lang="pl-PL" sz="1200" b="1" dirty="0" smtClean="0"/>
              <a:t>Animal Spelling Contest </a:t>
            </a:r>
            <a:r>
              <a:rPr lang="pl-PL" sz="1200" dirty="0" smtClean="0"/>
              <a:t>– 35 uczniów, klas 3</a:t>
            </a:r>
            <a:br>
              <a:rPr lang="pl-PL" sz="1200" dirty="0" smtClean="0"/>
            </a:br>
            <a:r>
              <a:rPr lang="pl-PL" sz="1200" dirty="0" smtClean="0"/>
              <a:t>Projekt </a:t>
            </a:r>
            <a:r>
              <a:rPr lang="pl-PL" sz="1200" dirty="0"/>
              <a:t>został zrealizowany w klasach III d,e,f oraz g przy współpracy ze szkołą turecką z Isanderun. </a:t>
            </a:r>
            <a:endParaRPr lang="pl-PL" sz="1200" dirty="0" smtClean="0"/>
          </a:p>
          <a:p>
            <a:pPr marL="45720" indent="0">
              <a:lnSpc>
                <a:spcPct val="120000"/>
              </a:lnSpc>
              <a:buNone/>
            </a:pPr>
            <a:r>
              <a:rPr lang="pl-PL" sz="1200" dirty="0" smtClean="0"/>
              <a:t>Główną </a:t>
            </a:r>
            <a:r>
              <a:rPr lang="pl-PL" sz="1200" dirty="0"/>
              <a:t>ideą projektu była nauka literowania oraz opisywania zwierząt po angielsku w inny niż dotychczas proponowany na lekcjach języka angielskiego sposób. Dzieci miały także okazję poznać różnego rodzaju programy i aplikacje komputerowe. Nagrywały swoje głosy przy pomocy programu Vocaroo, opisywały siebie na Padlecie, prezentowały książeczki-zgadywanki we Flipsnacku, wypełniały ankiety ewaluacyjne online w programie Polldaddy i najważniejsze: uczestniczyły w konkursie </a:t>
            </a:r>
            <a:r>
              <a:rPr lang="pl-PL" sz="1200" dirty="0" smtClean="0"/>
              <a:t>online: </a:t>
            </a:r>
            <a:br>
              <a:rPr lang="pl-PL" sz="1200" dirty="0" smtClean="0"/>
            </a:br>
            <a:r>
              <a:rPr lang="pl-PL" sz="1200" dirty="0" smtClean="0">
                <a:hlinkClick r:id="rId10"/>
              </a:rPr>
              <a:t>Link do artykułu</a:t>
            </a:r>
            <a:endParaRPr lang="pl-PL" sz="1200" dirty="0"/>
          </a:p>
          <a:p>
            <a:pPr>
              <a:lnSpc>
                <a:spcPct val="120000"/>
              </a:lnSpc>
            </a:pPr>
            <a:endParaRPr lang="pl-PL" sz="1200" dirty="0" smtClean="0"/>
          </a:p>
          <a:p>
            <a:pPr>
              <a:lnSpc>
                <a:spcPct val="120000"/>
              </a:lnSpc>
            </a:pPr>
            <a:endParaRPr lang="pl-PL" sz="1200" dirty="0"/>
          </a:p>
          <a:p>
            <a:pPr marL="45720" indent="0">
              <a:lnSpc>
                <a:spcPct val="120000"/>
              </a:lnSpc>
              <a:buNone/>
            </a:pPr>
            <a:endParaRPr lang="pl-PL" sz="1200" dirty="0" smtClean="0"/>
          </a:p>
          <a:p>
            <a:pPr marL="45720" indent="0">
              <a:buFont typeface="Arial" pitchFamily="34" charset="0"/>
              <a:buNone/>
            </a:pPr>
            <a:r>
              <a:rPr lang="pl-PL" sz="1400" b="1" u="sng" dirty="0" smtClean="0"/>
              <a:t>Projekt Erasmus+ KA2 - nasza szkoła koordynatorem</a:t>
            </a:r>
            <a:endParaRPr lang="pl-PL" sz="1400" b="1" u="sng" dirty="0"/>
          </a:p>
          <a:p>
            <a:pPr marL="45720" indent="0">
              <a:buFont typeface="Arial" pitchFamily="34" charset="0"/>
              <a:buNone/>
            </a:pPr>
            <a:endParaRPr lang="pl-PL" sz="1400" b="1" u="sng" dirty="0" smtClean="0"/>
          </a:p>
          <a:p>
            <a:pPr marL="45720" indent="0">
              <a:buFont typeface="Arial" pitchFamily="34" charset="0"/>
              <a:buNone/>
            </a:pPr>
            <a:endParaRPr lang="pl-PL" sz="1400" b="1" u="sng" dirty="0"/>
          </a:p>
        </p:txBody>
      </p:sp>
    </p:spTree>
    <p:extLst>
      <p:ext uri="{BB962C8B-B14F-4D97-AF65-F5344CB8AC3E}">
        <p14:creationId xmlns:p14="http://schemas.microsoft.com/office/powerpoint/2010/main" val="10074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43000" y="116632"/>
            <a:ext cx="8001000" cy="475622"/>
          </a:xfrm>
        </p:spPr>
        <p:txBody>
          <a:bodyPr>
            <a:normAutofit/>
          </a:bodyPr>
          <a:lstStyle/>
          <a:p>
            <a:r>
              <a:rPr lang="pl-PL" sz="2000" dirty="0" smtClean="0"/>
              <a:t>7. Innowacyjne rozwiązania architektoniczne w SP314</a:t>
            </a:r>
            <a:endParaRPr lang="pl-PL" sz="2000" dirty="0"/>
          </a:p>
        </p:txBody>
      </p:sp>
      <p:pic>
        <p:nvPicPr>
          <p:cNvPr id="2" name="7xk57LBWKsE?ecver=1"/>
          <p:cNvPicPr>
            <a:picLocks noRot="1" noChangeAspect="1"/>
          </p:cNvPicPr>
          <p:nvPr>
            <a:videoFile r:link="rId1"/>
          </p:nvPr>
        </p:nvPicPr>
        <p:blipFill>
          <a:blip r:embed="rId3"/>
          <a:stretch>
            <a:fillRect/>
          </a:stretch>
        </p:blipFill>
        <p:spPr>
          <a:xfrm>
            <a:off x="1115616" y="908720"/>
            <a:ext cx="6784754" cy="3816424"/>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
        <p:nvSpPr>
          <p:cNvPr id="3" name="pole tekstowe 2"/>
          <p:cNvSpPr txBox="1"/>
          <p:nvPr/>
        </p:nvSpPr>
        <p:spPr>
          <a:xfrm>
            <a:off x="1111392" y="4941168"/>
            <a:ext cx="7349039" cy="923330"/>
          </a:xfrm>
          <a:prstGeom prst="rect">
            <a:avLst/>
          </a:prstGeom>
          <a:noFill/>
        </p:spPr>
        <p:txBody>
          <a:bodyPr wrap="square" rtlCol="0">
            <a:spAutoFit/>
          </a:bodyPr>
          <a:lstStyle/>
          <a:p>
            <a:r>
              <a:rPr lang="pl-PL" dirty="0" smtClean="0"/>
              <a:t>Szkoła otrzymała I miejsce wśród Warszawskich Szkół Podstawowych za </a:t>
            </a:r>
            <a:r>
              <a:rPr lang="pl-PL" b="1" dirty="0"/>
              <a:t>"Przemyślane i konsekwentne projekty na zewnątrz szkoły oraz tworzenie artystycznej przestrzeni edukacyjnej</a:t>
            </a:r>
            <a:r>
              <a:rPr lang="pl-PL" b="1" dirty="0" smtClean="0"/>
              <a:t>". </a:t>
            </a:r>
            <a:r>
              <a:rPr lang="pl-PL" b="1" dirty="0" smtClean="0">
                <a:hlinkClick r:id="rId4"/>
              </a:rPr>
              <a:t>Link do artykułu</a:t>
            </a:r>
            <a:endParaRPr lang="pl-PL" dirty="0"/>
          </a:p>
        </p:txBody>
      </p:sp>
    </p:spTree>
    <p:extLst>
      <p:ext uri="{BB962C8B-B14F-4D97-AF65-F5344CB8AC3E}">
        <p14:creationId xmlns:p14="http://schemas.microsoft.com/office/powerpoint/2010/main" val="2157296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115616" y="188640"/>
            <a:ext cx="7632848" cy="1233424"/>
          </a:xfrm>
        </p:spPr>
        <p:txBody>
          <a:bodyPr>
            <a:normAutofit fontScale="90000"/>
          </a:bodyPr>
          <a:lstStyle/>
          <a:p>
            <a:r>
              <a:rPr lang="pl-PL" dirty="0" smtClean="0"/>
              <a:t>8. Wyposażenie w rozwiązania techniczne sprzyjające tworzeniu nowoczesnych warunków nauki</a:t>
            </a:r>
            <a:endParaRPr lang="pl-PL" dirty="0"/>
          </a:p>
        </p:txBody>
      </p:sp>
      <p:sp>
        <p:nvSpPr>
          <p:cNvPr id="14" name="Symbol zastępczy zawartości 13"/>
          <p:cNvSpPr>
            <a:spLocks noGrp="1"/>
          </p:cNvSpPr>
          <p:nvPr>
            <p:ph idx="1"/>
          </p:nvPr>
        </p:nvSpPr>
        <p:spPr/>
        <p:txBody>
          <a:bodyPr>
            <a:normAutofit fontScale="92500" lnSpcReduction="20000"/>
          </a:bodyPr>
          <a:lstStyle/>
          <a:p>
            <a:pPr marL="45720" indent="0">
              <a:buNone/>
            </a:pPr>
            <a:r>
              <a:rPr lang="pl-PL" b="1" u="sng" dirty="0" smtClean="0"/>
              <a:t>Nasza szkoła posiada:</a:t>
            </a:r>
          </a:p>
          <a:p>
            <a:pPr marL="45720" indent="0">
              <a:buNone/>
            </a:pPr>
            <a:r>
              <a:rPr lang="pl-PL" dirty="0" smtClean="0"/>
              <a:t>2 zestawy zbieraczy odpowiedzi(zestaw z 32 pilotami) – wykorzystywane do przeprowadzania testów oraz konkursów</a:t>
            </a:r>
          </a:p>
          <a:p>
            <a:pPr marL="45720" indent="0">
              <a:buNone/>
            </a:pPr>
            <a:r>
              <a:rPr lang="pl-PL" dirty="0" smtClean="0"/>
              <a:t>3 Cyfrowe wizualizery – wykorzystywane podczas zajęć przedmiotowych </a:t>
            </a:r>
          </a:p>
          <a:p>
            <a:pPr marL="45720" indent="0">
              <a:buNone/>
            </a:pPr>
            <a:r>
              <a:rPr lang="pl-PL" dirty="0" smtClean="0"/>
              <a:t>50 tabletów Lenovo A7-10F – 2 mobilne zestawy do wykorzystania przez uczniów. </a:t>
            </a:r>
          </a:p>
          <a:p>
            <a:pPr marL="45720" indent="0">
              <a:buNone/>
            </a:pPr>
            <a:r>
              <a:rPr lang="pl-PL" dirty="0" smtClean="0"/>
              <a:t>25 laptopów Acer Travelmate </a:t>
            </a:r>
            <a:r>
              <a:rPr lang="pl-PL" dirty="0"/>
              <a:t> </a:t>
            </a:r>
            <a:r>
              <a:rPr lang="pl-PL" dirty="0" smtClean="0"/>
              <a:t>B113 – wykorzystywane przez nauczycieli przedmiotowych</a:t>
            </a:r>
          </a:p>
          <a:p>
            <a:pPr marL="45720" indent="0">
              <a:buNone/>
            </a:pPr>
            <a:r>
              <a:rPr lang="pl-PL" dirty="0" smtClean="0"/>
              <a:t>24 tablice interaktywne</a:t>
            </a:r>
          </a:p>
          <a:p>
            <a:pPr marL="45720" indent="0">
              <a:buNone/>
            </a:pPr>
            <a:r>
              <a:rPr lang="pl-PL" dirty="0" smtClean="0"/>
              <a:t>31 projektorów, w tym 14 krótkoogniskowych</a:t>
            </a:r>
          </a:p>
          <a:p>
            <a:pPr marL="45720" indent="0">
              <a:buNone/>
            </a:pPr>
            <a:endParaRPr lang="pl-PL" dirty="0" smtClean="0"/>
          </a:p>
          <a:p>
            <a:pPr marL="45720" indent="0">
              <a:buNone/>
            </a:pPr>
            <a:endParaRPr lang="pl-PL" dirty="0" smtClean="0"/>
          </a:p>
        </p:txBody>
      </p:sp>
    </p:spTree>
    <p:extLst>
      <p:ext uri="{BB962C8B-B14F-4D97-AF65-F5344CB8AC3E}">
        <p14:creationId xmlns:p14="http://schemas.microsoft.com/office/powerpoint/2010/main" val="246303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6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289</Words>
  <Application>Microsoft Office PowerPoint</Application>
  <PresentationFormat>Pokaz na ekranie (4:3)</PresentationFormat>
  <Paragraphs>92</Paragraphs>
  <Slides>8</Slides>
  <Notes>0</Notes>
  <HiddenSlides>0</HiddenSlides>
  <MMClips>1</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tf02895269</vt:lpstr>
      <vt:lpstr>Prezentacja programu PowerPoint</vt:lpstr>
      <vt:lpstr>2. Wykorzystanie innowacyjnych metod kształcenia</vt:lpstr>
      <vt:lpstr>3. Stopień wykorzystania platform e-administracyjnych</vt:lpstr>
      <vt:lpstr>4. Wykorzystanie e-narzędzi do kontaktu z rodzicami i uczniami</vt:lpstr>
      <vt:lpstr>5. Innowacyjny zespół pedagogiczny </vt:lpstr>
      <vt:lpstr>6. Innowacyjny uczeń</vt:lpstr>
      <vt:lpstr>7. Innowacyjne rozwiązania architektoniczne w SP314</vt:lpstr>
      <vt:lpstr>8. Wyposażenie w rozwiązania techniczne sprzyjające tworzeniu nowoczesnych warunków nauki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NethServer Administrator</dc:creator>
  <cp:lastModifiedBy>administratorab</cp:lastModifiedBy>
  <cp:revision>185</cp:revision>
  <dcterms:created xsi:type="dcterms:W3CDTF">2017-06-09T13:04:57Z</dcterms:created>
  <dcterms:modified xsi:type="dcterms:W3CDTF">2017-06-14T16:48:23Z</dcterms:modified>
</cp:coreProperties>
</file>